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382500" cy="7049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48.png"/><Relationship Id="rId20" Type="http://schemas.openxmlformats.org/officeDocument/2006/relationships/image" Target="../media/image47.png"/><Relationship Id="rId2" Type="http://schemas.openxmlformats.org/officeDocument/2006/relationships/image" Target="../media/image29.png"/><Relationship Id="rId19" Type="http://schemas.openxmlformats.org/officeDocument/2006/relationships/image" Target="../media/image46.png"/><Relationship Id="rId18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8" Type="http://schemas.openxmlformats.org/officeDocument/2006/relationships/image" Target="../media/image68.png"/><Relationship Id="rId7" Type="http://schemas.openxmlformats.org/officeDocument/2006/relationships/image" Target="../media/image36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30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77.png"/><Relationship Id="rId16" Type="http://schemas.openxmlformats.org/officeDocument/2006/relationships/image" Target="../media/image76.png"/><Relationship Id="rId15" Type="http://schemas.openxmlformats.org/officeDocument/2006/relationships/image" Target="../media/image75.png"/><Relationship Id="rId14" Type="http://schemas.openxmlformats.org/officeDocument/2006/relationships/image" Target="../media/image74.png"/><Relationship Id="rId13" Type="http://schemas.openxmlformats.org/officeDocument/2006/relationships/image" Target="../media/image73.png"/><Relationship Id="rId12" Type="http://schemas.openxmlformats.org/officeDocument/2006/relationships/image" Target="../media/image72.png"/><Relationship Id="rId11" Type="http://schemas.openxmlformats.org/officeDocument/2006/relationships/image" Target="../media/image71.png"/><Relationship Id="rId10" Type="http://schemas.openxmlformats.org/officeDocument/2006/relationships/image" Target="../media/image70.png"/><Relationship Id="rId1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png"/><Relationship Id="rId8" Type="http://schemas.openxmlformats.org/officeDocument/2006/relationships/image" Target="../media/image84.png"/><Relationship Id="rId7" Type="http://schemas.openxmlformats.org/officeDocument/2006/relationships/image" Target="../media/image83.png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78.png"/><Relationship Id="rId19" Type="http://schemas.openxmlformats.org/officeDocument/2006/relationships/image" Target="../media/image95.png"/><Relationship Id="rId18" Type="http://schemas.openxmlformats.org/officeDocument/2006/relationships/image" Target="../media/image94.png"/><Relationship Id="rId17" Type="http://schemas.openxmlformats.org/officeDocument/2006/relationships/image" Target="../media/image93.png"/><Relationship Id="rId16" Type="http://schemas.openxmlformats.org/officeDocument/2006/relationships/image" Target="../media/image92.png"/><Relationship Id="rId15" Type="http://schemas.openxmlformats.org/officeDocument/2006/relationships/image" Target="../media/image91.png"/><Relationship Id="rId14" Type="http://schemas.openxmlformats.org/officeDocument/2006/relationships/image" Target="../media/image90.png"/><Relationship Id="rId13" Type="http://schemas.openxmlformats.org/officeDocument/2006/relationships/image" Target="../media/image89.png"/><Relationship Id="rId12" Type="http://schemas.openxmlformats.org/officeDocument/2006/relationships/image" Target="../media/image88.png"/><Relationship Id="rId11" Type="http://schemas.openxmlformats.org/officeDocument/2006/relationships/image" Target="../media/image87.png"/><Relationship Id="rId10" Type="http://schemas.openxmlformats.org/officeDocument/2006/relationships/image" Target="../media/image86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png"/><Relationship Id="rId8" Type="http://schemas.openxmlformats.org/officeDocument/2006/relationships/image" Target="../media/image102.png"/><Relationship Id="rId7" Type="http://schemas.openxmlformats.org/officeDocument/2006/relationships/image" Target="../media/image101.png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31" Type="http://schemas.openxmlformats.org/officeDocument/2006/relationships/slideLayout" Target="../slideLayouts/slideLayout1.xml"/><Relationship Id="rId30" Type="http://schemas.openxmlformats.org/officeDocument/2006/relationships/image" Target="../media/image124.png"/><Relationship Id="rId3" Type="http://schemas.openxmlformats.org/officeDocument/2006/relationships/image" Target="../media/image97.png"/><Relationship Id="rId29" Type="http://schemas.openxmlformats.org/officeDocument/2006/relationships/image" Target="../media/image123.png"/><Relationship Id="rId28" Type="http://schemas.openxmlformats.org/officeDocument/2006/relationships/image" Target="../media/image122.png"/><Relationship Id="rId27" Type="http://schemas.openxmlformats.org/officeDocument/2006/relationships/image" Target="../media/image121.png"/><Relationship Id="rId26" Type="http://schemas.openxmlformats.org/officeDocument/2006/relationships/image" Target="../media/image120.png"/><Relationship Id="rId25" Type="http://schemas.openxmlformats.org/officeDocument/2006/relationships/image" Target="../media/image119.png"/><Relationship Id="rId24" Type="http://schemas.openxmlformats.org/officeDocument/2006/relationships/image" Target="../media/image118.png"/><Relationship Id="rId23" Type="http://schemas.openxmlformats.org/officeDocument/2006/relationships/image" Target="../media/image117.png"/><Relationship Id="rId22" Type="http://schemas.openxmlformats.org/officeDocument/2006/relationships/image" Target="../media/image116.png"/><Relationship Id="rId21" Type="http://schemas.openxmlformats.org/officeDocument/2006/relationships/image" Target="../media/image115.png"/><Relationship Id="rId20" Type="http://schemas.openxmlformats.org/officeDocument/2006/relationships/image" Target="../media/image114.png"/><Relationship Id="rId2" Type="http://schemas.openxmlformats.org/officeDocument/2006/relationships/image" Target="../media/image96.png"/><Relationship Id="rId19" Type="http://schemas.openxmlformats.org/officeDocument/2006/relationships/image" Target="../media/image113.png"/><Relationship Id="rId18" Type="http://schemas.openxmlformats.org/officeDocument/2006/relationships/image" Target="../media/image112.png"/><Relationship Id="rId17" Type="http://schemas.openxmlformats.org/officeDocument/2006/relationships/image" Target="../media/image111.png"/><Relationship Id="rId16" Type="http://schemas.openxmlformats.org/officeDocument/2006/relationships/image" Target="../media/image110.png"/><Relationship Id="rId15" Type="http://schemas.openxmlformats.org/officeDocument/2006/relationships/image" Target="../media/image109.png"/><Relationship Id="rId14" Type="http://schemas.openxmlformats.org/officeDocument/2006/relationships/image" Target="../media/image108.png"/><Relationship Id="rId13" Type="http://schemas.openxmlformats.org/officeDocument/2006/relationships/image" Target="../media/image107.png"/><Relationship Id="rId12" Type="http://schemas.openxmlformats.org/officeDocument/2006/relationships/image" Target="../media/image106.png"/><Relationship Id="rId11" Type="http://schemas.openxmlformats.org/officeDocument/2006/relationships/image" Target="../media/image105.png"/><Relationship Id="rId10" Type="http://schemas.openxmlformats.org/officeDocument/2006/relationships/image" Target="../media/image104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2.jpeg"/><Relationship Id="rId7" Type="http://schemas.openxmlformats.org/officeDocument/2006/relationships/image" Target="../media/image131.jpeg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image" Target="../media/image1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61"/>
            <a:ext cx="12382500" cy="70485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705134" y="2411173"/>
            <a:ext cx="6938009" cy="3166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25370" indent="-2312670" algn="l" rtl="0" eaLnBrk="0">
              <a:lnSpc>
                <a:spcPct val="99000"/>
              </a:lnSpc>
            </a:pPr>
            <a:r>
              <a:rPr sz="4400" b="1" kern="0" spc="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DeepSmile</a:t>
            </a:r>
            <a:r>
              <a:rPr sz="4400" b="1" kern="0" spc="360" dirty="0">
                <a:solidFill>
                  <a:srgbClr val="FFFFFF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</a:t>
            </a:r>
            <a:r>
              <a:rPr sz="4400" b="1" kern="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线上病例复盘会</a:t>
            </a:r>
            <a:r>
              <a:rPr sz="4400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4400" b="1" kern="0" spc="2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规则培训</a:t>
            </a:r>
            <a:endParaRPr sz="4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90115" algn="l" rtl="0" eaLnBrk="0">
              <a:lnSpc>
                <a:spcPct val="98000"/>
              </a:lnSpc>
              <a:spcBef>
                <a:spcPts val="540"/>
              </a:spcBef>
            </a:pPr>
            <a:r>
              <a:rPr sz="1800" kern="0" spc="5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申请流程与销售职责说明</a:t>
            </a:r>
            <a:endParaRPr sz="1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54200" algn="l" rtl="0" eaLnBrk="0">
              <a:lnSpc>
                <a:spcPts val="1795"/>
              </a:lnSpc>
              <a:spcBef>
                <a:spcPts val="5"/>
              </a:spcBef>
            </a:pPr>
            <a:r>
              <a:rPr sz="1400" kern="0" spc="-60" dirty="0">
                <a:solidFill>
                  <a:srgbClr val="C0E0F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按需申请</a:t>
            </a:r>
            <a:r>
              <a:rPr sz="1400" kern="0" spc="50" dirty="0">
                <a:solidFill>
                  <a:srgbClr val="C0E0F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400" kern="0" spc="-60" dirty="0">
                <a:solidFill>
                  <a:srgbClr val="70A0C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☑</a:t>
            </a:r>
            <a:r>
              <a:rPr sz="1400" kern="0" spc="-60" dirty="0">
                <a:solidFill>
                  <a:srgbClr val="70A0C0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</a:t>
            </a:r>
            <a:r>
              <a:rPr sz="1400" kern="0" spc="-60" dirty="0">
                <a:solidFill>
                  <a:srgbClr val="C0E0E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分级服务</a:t>
            </a:r>
            <a:r>
              <a:rPr sz="1400" kern="0" spc="90" dirty="0">
                <a:solidFill>
                  <a:srgbClr val="C0E0E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sz="1700" kern="0" spc="-60" baseline="24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√</a:t>
            </a:r>
            <a:r>
              <a:rPr sz="1100" kern="0" spc="3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高效响应</a:t>
            </a:r>
            <a:endParaRPr sz="1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80077" y="1340611"/>
            <a:ext cx="628659" cy="615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8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rect 10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011" y="0"/>
            <a:ext cx="12192000" cy="685800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5582208" y="2205101"/>
            <a:ext cx="4928234" cy="2647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84000"/>
              </a:lnSpc>
              <a:tabLst>
                <a:tab pos="27940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1000"/>
              </a:lnSpc>
              <a:spcBef>
                <a:spcPts val="640"/>
              </a:spcBef>
            </a:pPr>
            <a:r>
              <a:rPr sz="1300" kern="0" spc="4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规范复盘会全流程</a:t>
            </a:r>
            <a:r>
              <a:rPr sz="1300" kern="0" spc="-21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4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提升服务效率</a:t>
            </a:r>
            <a:r>
              <a:rPr sz="1300" kern="0" spc="-20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，助⼒⻔诊优化正畸业务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720"/>
              </a:spcBef>
              <a:tabLst>
                <a:tab pos="29210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3550" algn="l" rtl="0" eaLnBrk="0">
              <a:lnSpc>
                <a:spcPct val="95000"/>
              </a:lnSpc>
              <a:spcBef>
                <a:spcPts val="640"/>
              </a:spcBef>
            </a:pPr>
            <a:r>
              <a:rPr sz="1300" kern="0" spc="6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购买</a:t>
            </a:r>
            <a:r>
              <a:rPr sz="1300" kern="0" spc="0" dirty="0">
                <a:solidFill>
                  <a:srgbClr val="47556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DeepSmile</a:t>
            </a:r>
            <a:r>
              <a:rPr sz="1300" kern="0" spc="6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套包的⻔诊及对接销售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  <a:tabLst>
                <a:tab pos="292100" algn="l"/>
              </a:tabLst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94908" y="4532376"/>
            <a:ext cx="279806" cy="3078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44959" y="4554968"/>
            <a:ext cx="747024" cy="1861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594908" y="3379851"/>
            <a:ext cx="279806" cy="30784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45610" y="3403931"/>
            <a:ext cx="748652" cy="18640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608015" y="2217801"/>
            <a:ext cx="253593" cy="30784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044541" y="2240393"/>
            <a:ext cx="751441" cy="187430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697712" y="2660777"/>
            <a:ext cx="3449954" cy="22758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055" algn="l" rtl="0" eaLnBrk="0">
              <a:lnSpc>
                <a:spcPct val="84000"/>
              </a:lnSpc>
              <a:tabLst>
                <a:tab pos="565150" algn="l"/>
              </a:tabLst>
            </a:pPr>
            <a:r>
              <a:rPr sz="48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endParaRPr sz="4800" dirty="0">
              <a:latin typeface="Arial Unicode MS"/>
              <a:ea typeface="Arial Unicode MS"/>
              <a:cs typeface="Arial Unicode MS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algn="l" rtl="0" eaLnBrk="0">
              <a:lnSpc>
                <a:spcPct val="83000"/>
              </a:lnSpc>
              <a:spcBef>
                <a:spcPts val="400"/>
              </a:spcBef>
            </a:pP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掌握复盘会规则</a:t>
            </a:r>
            <a:r>
              <a:rPr sz="1300" kern="0" spc="-21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，精准服务⻔诊</a:t>
            </a:r>
            <a:r>
              <a:rPr sz="1300" kern="0" spc="-20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，⾼效申请流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50"/>
              </a:lnSpc>
            </a:pP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300" kern="0" spc="-18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，提升客⼾满意度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56818" y="2673477"/>
            <a:ext cx="507187" cy="61569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6039611" y="4914900"/>
            <a:ext cx="5029200" cy="381000"/>
            <a:chOff x="0" y="0"/>
            <a:chExt cx="5029200" cy="381000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5029200" cy="381000"/>
            </a:xfrm>
            <a:prstGeom prst="rect">
              <a:avLst/>
            </a:prstGeom>
          </p:spPr>
        </p:pic>
        <p:sp>
          <p:nvSpPr>
            <p:cNvPr id="34" name="textbox 34"/>
            <p:cNvSpPr/>
            <p:nvPr/>
          </p:nvSpPr>
          <p:spPr>
            <a:xfrm>
              <a:off x="-12700" y="-12700"/>
              <a:ext cx="5054600" cy="421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954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kern="0" spc="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按需申请         分级服务       </a:t>
              </a: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流程规范         ⾼效响应          结果落地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 36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rect 38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96011" y="809625"/>
            <a:ext cx="4876800" cy="6048375"/>
            <a:chOff x="0" y="0"/>
            <a:chExt cx="4876800" cy="6048375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876800" cy="6048375"/>
            </a:xfrm>
            <a:prstGeom prst="rect">
              <a:avLst/>
            </a:prstGeom>
          </p:spPr>
        </p:pic>
        <p:sp>
          <p:nvSpPr>
            <p:cNvPr id="42" name="textbox 42"/>
            <p:cNvSpPr/>
            <p:nvPr/>
          </p:nvSpPr>
          <p:spPr>
            <a:xfrm>
              <a:off x="-12700" y="-12700"/>
              <a:ext cx="4902200" cy="60737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73100" algn="l" rtl="0" eaLnBrk="0">
                <a:lnSpc>
                  <a:spcPct val="84000"/>
                </a:lnSpc>
                <a:spcBef>
                  <a:spcPts val="5"/>
                </a:spcBef>
                <a:tabLst>
                  <a:tab pos="1179830" algn="l"/>
                </a:tabLst>
              </a:pPr>
              <a:r>
                <a:rPr sz="4800" kern="0" spc="0" dirty="0">
                  <a:solidFill>
                    <a:srgbClr val="000000">
                      <a:alpha val="100000"/>
                    </a:srgbClr>
                  </a:solidFill>
                  <a:latin typeface="Arial Unicode MS"/>
                  <a:ea typeface="Arial Unicode MS"/>
                  <a:cs typeface="Arial Unicode MS"/>
                </a:rPr>
                <a:t>	</a:t>
              </a:r>
              <a:endParaRPr sz="4800" dirty="0">
                <a:latin typeface="Arial Unicode MS"/>
                <a:ea typeface="Arial Unicode MS"/>
                <a:cs typeface="Arial Unicode MS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28015" algn="l" rtl="0" eaLnBrk="0">
                <a:lnSpc>
                  <a:spcPct val="83000"/>
                </a:lnSpc>
                <a:spcBef>
                  <a:spcPts val="400"/>
                </a:spcBef>
              </a:pPr>
              <a:r>
                <a:rPr sz="1300" kern="0" spc="5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根据套包⾦额提供不同频次和深</a:t>
              </a:r>
              <a:r>
                <a:rPr sz="1300" kern="0" spc="4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度的复盘会服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629920" algn="l" rtl="0" eaLnBrk="0">
                <a:lnSpc>
                  <a:spcPts val="2250"/>
                </a:lnSpc>
              </a:pPr>
              <a:r>
                <a:rPr sz="1300" kern="0" spc="3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务</a:t>
              </a:r>
              <a:r>
                <a:rPr sz="1300" kern="0" spc="-21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300" kern="0" spc="3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，确保服务资源合理</a:t>
              </a:r>
              <a:r>
                <a:rPr sz="1300" kern="0" spc="20" dirty="0">
                  <a:solidFill>
                    <a:srgbClr val="475569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分配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660806" y="1863852"/>
              <a:ext cx="507187" cy="615695"/>
            </a:xfrm>
            <a:prstGeom prst="rect">
              <a:avLst/>
            </a:prstGeom>
          </p:spPr>
        </p:pic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49061" y="4162425"/>
            <a:ext cx="6362700" cy="137160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709314" y="4865749"/>
            <a:ext cx="1275235" cy="148568"/>
          </a:xfrm>
          <a:prstGeom prst="rect">
            <a:avLst/>
          </a:prstGeom>
        </p:spPr>
      </p:pic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5430011" y="4143375"/>
          <a:ext cx="6400165" cy="1409699"/>
        </p:xfrm>
        <a:graphic>
          <a:graphicData uri="http://schemas.openxmlformats.org/drawingml/2006/table">
            <a:tbl>
              <a:tblPr/>
              <a:tblGrid>
                <a:gridCol w="1906270"/>
                <a:gridCol w="2016760"/>
                <a:gridCol w="2477135"/>
              </a:tblGrid>
              <a:tr h="14795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ts val="1115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2776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2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2-3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8300" algn="l" rtl="0" eaLnBrk="0">
                        <a:lnSpc>
                          <a:spcPct val="116000"/>
                        </a:lnSpc>
                      </a:pPr>
                      <a:r>
                        <a:rPr sz="12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5-8</a:t>
                      </a:r>
                      <a:r>
                        <a:rPr sz="12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个复杂病例 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+ 2-3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个问题</a:t>
                      </a:r>
                      <a:r>
                        <a:rPr sz="12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-3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答疑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09314" y="2046349"/>
            <a:ext cx="1139727" cy="148567"/>
          </a:xfrm>
          <a:prstGeom prst="rect">
            <a:avLst/>
          </a:prstGeom>
        </p:spPr>
      </p:pic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5430011" y="1323975"/>
          <a:ext cx="6400799" cy="1181100"/>
        </p:xfrm>
        <a:graphic>
          <a:graphicData uri="http://schemas.openxmlformats.org/drawingml/2006/table">
            <a:tbl>
              <a:tblPr/>
              <a:tblGrid>
                <a:gridCol w="2125345"/>
                <a:gridCol w="1732914"/>
                <a:gridCol w="2542539"/>
              </a:tblGrid>
              <a:tr h="655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685" algn="l" rtl="0" eaLnBrk="0">
                        <a:lnSpc>
                          <a:spcPct val="79000"/>
                        </a:lnSpc>
                      </a:pPr>
                      <a:r>
                        <a:rPr sz="1200" b="1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9420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1-5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个病例 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</a:t>
                      </a:r>
                      <a:r>
                        <a:rPr sz="1200" kern="0" spc="8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1-2</a:t>
                      </a:r>
                      <a:r>
                        <a:rPr sz="1200" kern="0" spc="-2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个问题答疑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8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09314" y="3456049"/>
            <a:ext cx="1139727" cy="148567"/>
          </a:xfrm>
          <a:prstGeom prst="rect">
            <a:avLst/>
          </a:prstGeom>
        </p:spPr>
      </p:pic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5430011" y="2733675"/>
          <a:ext cx="6400799" cy="1181100"/>
        </p:xfrm>
        <a:graphic>
          <a:graphicData uri="http://schemas.openxmlformats.org/drawingml/2006/table">
            <a:tbl>
              <a:tblPr/>
              <a:tblGrid>
                <a:gridCol w="2125345"/>
                <a:gridCol w="1732914"/>
                <a:gridCol w="2542539"/>
              </a:tblGrid>
              <a:tr h="6559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08685" algn="l" rtl="0" eaLnBrk="0">
                        <a:lnSpc>
                          <a:spcPct val="79000"/>
                        </a:lnSpc>
                      </a:pPr>
                      <a:r>
                        <a:rPr sz="1200" b="1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39420" algn="l" rtl="0" eaLnBrk="0">
                        <a:lnSpc>
                          <a:spcPts val="1455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1-5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个病例 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+ 2-3</a:t>
                      </a:r>
                      <a:r>
                        <a:rPr sz="1200" kern="0" spc="-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个问题答疑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rect 62"/>
          <p:cNvSpPr/>
          <p:nvPr/>
        </p:nvSpPr>
        <p:spPr>
          <a:xfrm>
            <a:off x="5449061" y="5781675"/>
            <a:ext cx="6381750" cy="5715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" name="textbox 64"/>
          <p:cNvSpPr/>
          <p:nvPr/>
        </p:nvSpPr>
        <p:spPr>
          <a:xfrm>
            <a:off x="5677661" y="1571625"/>
            <a:ext cx="1724025" cy="342900"/>
          </a:xfrm>
          <a:prstGeom prst="rect">
            <a:avLst/>
          </a:prstGeom>
          <a:solidFill>
            <a:srgbClr val="60A5FA">
              <a:alpha val="9764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1925" algn="l" rtl="0" eaLnBrk="0">
              <a:lnSpc>
                <a:spcPct val="79000"/>
              </a:lnSpc>
              <a:spcBef>
                <a:spcPts val="0"/>
              </a:spcBef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1w ≤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2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2w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70706" y="1657461"/>
            <a:ext cx="126132" cy="126652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205518" y="1644662"/>
            <a:ext cx="609972" cy="150167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5677661" y="2981325"/>
            <a:ext cx="1724025" cy="342900"/>
          </a:xfrm>
          <a:prstGeom prst="rect">
            <a:avLst/>
          </a:prstGeom>
          <a:solidFill>
            <a:srgbClr val="3B82F6">
              <a:alpha val="9843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7480" algn="l" rtl="0" eaLnBrk="0">
              <a:lnSpc>
                <a:spcPct val="7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2w ≤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2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5w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866439" y="3067162"/>
            <a:ext cx="126132" cy="126651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6201251" y="3054362"/>
            <a:ext cx="609972" cy="150167"/>
          </a:xfrm>
          <a:prstGeom prst="rect">
            <a:avLst/>
          </a:prstGeom>
        </p:spPr>
      </p:pic>
      <p:sp>
        <p:nvSpPr>
          <p:cNvPr id="76" name="textbox 76"/>
          <p:cNvSpPr/>
          <p:nvPr/>
        </p:nvSpPr>
        <p:spPr>
          <a:xfrm>
            <a:off x="5627014" y="5939282"/>
            <a:ext cx="2063750" cy="256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20"/>
              </a:lnSpc>
              <a:tabLst>
                <a:tab pos="201930" algn="l"/>
              </a:tabLst>
            </a:pPr>
            <a:r>
              <a:rPr sz="1300" kern="0" spc="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300" kern="0" spc="18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40" baseline="700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周六⽇及节假⽇不⽀持</a:t>
            </a:r>
            <a:endParaRPr sz="2000" baseline="7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639714" y="5951982"/>
            <a:ext cx="190195" cy="230886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5677661" y="4391025"/>
            <a:ext cx="1285875" cy="342900"/>
          </a:xfrm>
          <a:prstGeom prst="rect">
            <a:avLst/>
          </a:prstGeom>
          <a:solidFill>
            <a:srgbClr val="1E3C72">
              <a:alpha val="9764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4540" algn="l" rtl="0" eaLnBrk="0">
              <a:lnSpc>
                <a:spcPct val="78000"/>
              </a:lnSpc>
              <a:spcBef>
                <a:spcPts val="5"/>
              </a:spcBef>
              <a:tabLst>
                <a:tab pos="807085" algn="l"/>
              </a:tabLst>
            </a:pPr>
            <a:r>
              <a:rPr sz="12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≥</a:t>
            </a:r>
            <a:r>
              <a:rPr sz="12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5w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832815" y="4464062"/>
            <a:ext cx="609973" cy="150167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681419" y="4865042"/>
            <a:ext cx="1218755" cy="149535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681419" y="2045642"/>
            <a:ext cx="1066355" cy="149535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681419" y="3455342"/>
            <a:ext cx="1066355" cy="149534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430011" y="5781675"/>
            <a:ext cx="76200" cy="571499"/>
          </a:xfrm>
          <a:prstGeom prst="rect">
            <a:avLst/>
          </a:prstGeom>
        </p:spPr>
      </p:pic>
      <p:sp>
        <p:nvSpPr>
          <p:cNvPr id="92" name="path 92"/>
          <p:cNvSpPr/>
          <p:nvPr/>
        </p:nvSpPr>
        <p:spPr>
          <a:xfrm>
            <a:off x="5441247" y="1323975"/>
            <a:ext cx="74489" cy="48682"/>
          </a:xfrm>
          <a:custGeom>
            <a:avLst/>
            <a:gdLst/>
            <a:ahLst/>
            <a:cxnLst/>
            <a:rect l="0" t="0" r="0" b="0"/>
            <a:pathLst>
              <a:path w="117" h="76">
                <a:moveTo>
                  <a:pt x="15" y="61"/>
                </a:moveTo>
                <a:cubicBezTo>
                  <a:pt x="18" y="55"/>
                  <a:pt x="23" y="50"/>
                  <a:pt x="28" y="45"/>
                </a:cubicBezTo>
                <a:cubicBezTo>
                  <a:pt x="32" y="40"/>
                  <a:pt x="38" y="36"/>
                  <a:pt x="43" y="32"/>
                </a:cubicBezTo>
                <a:cubicBezTo>
                  <a:pt x="49" y="28"/>
                  <a:pt x="55" y="25"/>
                  <a:pt x="62" y="22"/>
                </a:cubicBezTo>
                <a:cubicBezTo>
                  <a:pt x="68" y="20"/>
                  <a:pt x="75" y="18"/>
                  <a:pt x="81" y="17"/>
                </a:cubicBezTo>
                <a:cubicBezTo>
                  <a:pt x="88" y="15"/>
                  <a:pt x="95" y="15"/>
                  <a:pt x="102" y="15"/>
                </a:cubicBezTo>
              </a:path>
            </a:pathLst>
          </a:custGeom>
          <a:noFill/>
          <a:ln w="19050" cap="flat">
            <a:solidFill>
              <a:srgbClr val="60A5FA"/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4" name="path 94"/>
          <p:cNvSpPr/>
          <p:nvPr/>
        </p:nvSpPr>
        <p:spPr>
          <a:xfrm>
            <a:off x="5441247" y="2733675"/>
            <a:ext cx="74489" cy="48681"/>
          </a:xfrm>
          <a:custGeom>
            <a:avLst/>
            <a:gdLst/>
            <a:ahLst/>
            <a:cxnLst/>
            <a:rect l="0" t="0" r="0" b="0"/>
            <a:pathLst>
              <a:path w="117" h="76">
                <a:moveTo>
                  <a:pt x="15" y="61"/>
                </a:moveTo>
                <a:cubicBezTo>
                  <a:pt x="18" y="55"/>
                  <a:pt x="23" y="50"/>
                  <a:pt x="28" y="45"/>
                </a:cubicBezTo>
                <a:cubicBezTo>
                  <a:pt x="32" y="40"/>
                  <a:pt x="38" y="36"/>
                  <a:pt x="43" y="32"/>
                </a:cubicBezTo>
                <a:cubicBezTo>
                  <a:pt x="49" y="28"/>
                  <a:pt x="55" y="25"/>
                  <a:pt x="62" y="22"/>
                </a:cubicBezTo>
                <a:cubicBezTo>
                  <a:pt x="68" y="20"/>
                  <a:pt x="75" y="18"/>
                  <a:pt x="81" y="17"/>
                </a:cubicBezTo>
                <a:cubicBezTo>
                  <a:pt x="88" y="15"/>
                  <a:pt x="95" y="15"/>
                  <a:pt x="102" y="15"/>
                </a:cubicBezTo>
              </a:path>
            </a:pathLst>
          </a:custGeom>
          <a:noFill/>
          <a:ln w="19050" cap="flat">
            <a:solidFill>
              <a:srgbClr val="3B82F6"/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path 96"/>
          <p:cNvSpPr/>
          <p:nvPr/>
        </p:nvSpPr>
        <p:spPr>
          <a:xfrm>
            <a:off x="5441247" y="4143375"/>
            <a:ext cx="74489" cy="48681"/>
          </a:xfrm>
          <a:custGeom>
            <a:avLst/>
            <a:gdLst/>
            <a:ahLst/>
            <a:cxnLst/>
            <a:rect l="0" t="0" r="0" b="0"/>
            <a:pathLst>
              <a:path w="117" h="76">
                <a:moveTo>
                  <a:pt x="15" y="61"/>
                </a:moveTo>
                <a:cubicBezTo>
                  <a:pt x="18" y="55"/>
                  <a:pt x="23" y="50"/>
                  <a:pt x="28" y="45"/>
                </a:cubicBezTo>
                <a:cubicBezTo>
                  <a:pt x="32" y="40"/>
                  <a:pt x="38" y="36"/>
                  <a:pt x="43" y="32"/>
                </a:cubicBezTo>
                <a:cubicBezTo>
                  <a:pt x="49" y="28"/>
                  <a:pt x="55" y="25"/>
                  <a:pt x="62" y="22"/>
                </a:cubicBezTo>
                <a:cubicBezTo>
                  <a:pt x="68" y="20"/>
                  <a:pt x="75" y="18"/>
                  <a:pt x="81" y="17"/>
                </a:cubicBezTo>
                <a:cubicBezTo>
                  <a:pt x="88" y="15"/>
                  <a:pt x="95" y="15"/>
                  <a:pt x="102" y="15"/>
                </a:cubicBezTo>
              </a:path>
            </a:pathLst>
          </a:custGeom>
          <a:noFill/>
          <a:ln w="19050" cap="flat">
            <a:solidFill>
              <a:srgbClr val="1E3C72"/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 98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rect 100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011" y="809625"/>
            <a:ext cx="4067175" cy="6048375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82786" y="1971675"/>
            <a:ext cx="381000" cy="381000"/>
          </a:xfrm>
          <a:prstGeom prst="rect">
            <a:avLst/>
          </a:prstGeom>
        </p:spPr>
      </p:pic>
      <p:graphicFrame>
        <p:nvGraphicFramePr>
          <p:cNvPr id="108" name="table 108"/>
          <p:cNvGraphicFramePr>
            <a:graphicFrameLocks noGrp="1"/>
          </p:cNvGraphicFramePr>
          <p:nvPr/>
        </p:nvGraphicFramePr>
        <p:xfrm>
          <a:off x="8335136" y="1724025"/>
          <a:ext cx="3571240" cy="1257300"/>
        </p:xfrm>
        <a:graphic>
          <a:graphicData uri="http://schemas.openxmlformats.org/drawingml/2006/table">
            <a:tbl>
              <a:tblPr/>
              <a:tblGrid>
                <a:gridCol w="694690"/>
                <a:gridCol w="2876550"/>
              </a:tblGrid>
              <a:tr h="711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433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54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  <a:tabLst>
                          <a:tab pos="42481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r>
                        <a:rPr sz="1100" kern="0" spc="1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800" kern="0" spc="-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1-2</a:t>
                      </a:r>
                      <a:r>
                        <a:rPr sz="1800" kern="0" spc="-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⼯作⽇</a:t>
                      </a:r>
                      <a:endParaRPr sz="1800" baseline="9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01765" y="2523172"/>
            <a:ext cx="158495" cy="192405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54186" y="3228975"/>
            <a:ext cx="3533775" cy="1219200"/>
          </a:xfrm>
          <a:prstGeom prst="rect">
            <a:avLst/>
          </a:prstGeom>
        </p:spPr>
      </p:pic>
      <p:graphicFrame>
        <p:nvGraphicFramePr>
          <p:cNvPr id="114" name="table 114"/>
          <p:cNvGraphicFramePr>
            <a:graphicFrameLocks noGrp="1"/>
          </p:cNvGraphicFramePr>
          <p:nvPr/>
        </p:nvGraphicFramePr>
        <p:xfrm>
          <a:off x="8335136" y="3209925"/>
          <a:ext cx="3571875" cy="1257300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1235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0525" algn="l" rtl="0" eaLnBrk="0">
                        <a:lnSpc>
                          <a:spcPct val="78000"/>
                        </a:lnSpc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08940" algn="l"/>
                        </a:tabLst>
                      </a:pPr>
                      <a:r>
                        <a:rPr sz="11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16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0" baseline="800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同步参会⼈员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" name="picture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617386" y="4009072"/>
            <a:ext cx="127254" cy="192404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354186" y="4714875"/>
            <a:ext cx="3533775" cy="1219200"/>
          </a:xfrm>
          <a:prstGeom prst="rect">
            <a:avLst/>
          </a:prstGeom>
        </p:spPr>
      </p:pic>
      <p:graphicFrame>
        <p:nvGraphicFramePr>
          <p:cNvPr id="120" name="table 120"/>
          <p:cNvGraphicFramePr>
            <a:graphicFrameLocks noGrp="1"/>
          </p:cNvGraphicFramePr>
          <p:nvPr/>
        </p:nvGraphicFramePr>
        <p:xfrm>
          <a:off x="8335136" y="4695825"/>
          <a:ext cx="3571875" cy="1257300"/>
        </p:xfrm>
        <a:graphic>
          <a:graphicData uri="http://schemas.openxmlformats.org/drawingml/2006/table">
            <a:tbl>
              <a:tblPr/>
              <a:tblGrid>
                <a:gridCol w="3571875"/>
              </a:tblGrid>
              <a:tr h="1235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497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6065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24815" algn="l"/>
                        </a:tabLst>
                      </a:pPr>
                      <a:r>
                        <a:rPr sz="11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7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800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持续优化服务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" name="picture 1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601765" y="5494972"/>
            <a:ext cx="158495" cy="192404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91836" y="1971675"/>
            <a:ext cx="381000" cy="381000"/>
          </a:xfrm>
          <a:prstGeom prst="rect">
            <a:avLst/>
          </a:prstGeom>
        </p:spPr>
      </p:pic>
      <p:graphicFrame>
        <p:nvGraphicFramePr>
          <p:cNvPr id="126" name="table 126"/>
          <p:cNvGraphicFramePr>
            <a:graphicFrameLocks noGrp="1"/>
          </p:cNvGraphicFramePr>
          <p:nvPr/>
        </p:nvGraphicFramePr>
        <p:xfrm>
          <a:off x="4544186" y="1724025"/>
          <a:ext cx="3562349" cy="1257300"/>
        </p:xfrm>
        <a:graphic>
          <a:graphicData uri="http://schemas.openxmlformats.org/drawingml/2006/table">
            <a:tbl>
              <a:tblPr/>
              <a:tblGrid>
                <a:gridCol w="687069"/>
                <a:gridCol w="2875279"/>
              </a:tblGrid>
              <a:tr h="711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3700" algn="l" rtl="0" eaLnBrk="0">
                        <a:lnSpc>
                          <a:spcPct val="78000"/>
                        </a:lnSpc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54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  <a:tabLst>
                          <a:tab pos="41846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5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提前</a:t>
                      </a:r>
                      <a:r>
                        <a:rPr sz="1800" kern="0" spc="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800" kern="0" spc="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</a:t>
                      </a:r>
                      <a:endParaRPr sz="1800" baseline="9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8" name="picture 1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804565" y="2523172"/>
            <a:ext cx="158495" cy="192405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791836" y="3457575"/>
            <a:ext cx="381000" cy="381000"/>
          </a:xfrm>
          <a:prstGeom prst="rect">
            <a:avLst/>
          </a:prstGeom>
        </p:spPr>
      </p:pic>
      <p:graphicFrame>
        <p:nvGraphicFramePr>
          <p:cNvPr id="132" name="table 132"/>
          <p:cNvGraphicFramePr>
            <a:graphicFrameLocks noGrp="1"/>
          </p:cNvGraphicFramePr>
          <p:nvPr/>
        </p:nvGraphicFramePr>
        <p:xfrm>
          <a:off x="4544186" y="3209925"/>
          <a:ext cx="3561715" cy="1257300"/>
        </p:xfrm>
        <a:graphic>
          <a:graphicData uri="http://schemas.openxmlformats.org/drawingml/2006/table">
            <a:tbl>
              <a:tblPr/>
              <a:tblGrid>
                <a:gridCol w="687705"/>
                <a:gridCol w="2874010"/>
              </a:tblGrid>
              <a:tr h="7118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6080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546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550"/>
                        </a:lnSpc>
                        <a:spcBef>
                          <a:spcPts val="5"/>
                        </a:spcBef>
                        <a:tabLst>
                          <a:tab pos="41846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r>
                        <a:rPr sz="1100" kern="0" spc="1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800" kern="0" spc="-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1800" kern="0" spc="-10" baseline="9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⼯作⽇</a:t>
                      </a:r>
                      <a:endParaRPr sz="1800" baseline="9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4" name="picture 1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804565" y="4009072"/>
            <a:ext cx="158495" cy="192404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791836" y="4943475"/>
            <a:ext cx="381000" cy="381000"/>
          </a:xfrm>
          <a:prstGeom prst="rect">
            <a:avLst/>
          </a:prstGeom>
        </p:spPr>
      </p:pic>
      <p:graphicFrame>
        <p:nvGraphicFramePr>
          <p:cNvPr id="138" name="table 138"/>
          <p:cNvGraphicFramePr>
            <a:graphicFrameLocks noGrp="1"/>
          </p:cNvGraphicFramePr>
          <p:nvPr/>
        </p:nvGraphicFramePr>
        <p:xfrm>
          <a:off x="4544186" y="4695825"/>
          <a:ext cx="3561715" cy="1257300"/>
        </p:xfrm>
        <a:graphic>
          <a:graphicData uri="http://schemas.openxmlformats.org/drawingml/2006/table">
            <a:tbl>
              <a:tblPr/>
              <a:tblGrid>
                <a:gridCol w="685800"/>
                <a:gridCol w="2875914"/>
              </a:tblGrid>
              <a:tr h="713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350" algn="l" rtl="0" eaLnBrk="0">
                        <a:lnSpc>
                          <a:spcPct val="78000"/>
                        </a:lnSpc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35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1846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6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按计划完成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1E3C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0" name="picture 1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804565" y="5494972"/>
            <a:ext cx="158495" cy="192404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546512" y="4347064"/>
            <a:ext cx="3105785" cy="475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83000"/>
              </a:lnSpc>
            </a:pP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掌握完整流程</a:t>
            </a:r>
            <a:r>
              <a:rPr sz="1300" kern="0" spc="-19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，确保服务规范执⾏</a:t>
            </a:r>
            <a:r>
              <a:rPr sz="1300" kern="0" spc="-14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，提升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250"/>
              </a:lnSpc>
            </a:pP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客⼾满意度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4" name="picture 1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66718" y="3872265"/>
            <a:ext cx="1357085" cy="226033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57341" y="3569251"/>
            <a:ext cx="1139871" cy="222070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585317" y="2775458"/>
            <a:ext cx="469265" cy="564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tabLst>
                <a:tab pos="455930" algn="l"/>
              </a:tabLst>
            </a:pPr>
            <a:r>
              <a:rPr sz="42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endParaRPr sz="4200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98017" y="2788158"/>
            <a:ext cx="443788" cy="538733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291211" y="3535933"/>
            <a:ext cx="759580" cy="187755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288094" y="5022065"/>
            <a:ext cx="757116" cy="186732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289490" y="2050126"/>
            <a:ext cx="756650" cy="185570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096877" y="2049428"/>
            <a:ext cx="746466" cy="186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 160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" name="rect 162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24661" y="1847850"/>
            <a:ext cx="3419475" cy="3028950"/>
          </a:xfrm>
          <a:prstGeom prst="rect">
            <a:avLst/>
          </a:prstGeom>
        </p:spPr>
      </p:pic>
      <p:graphicFrame>
        <p:nvGraphicFramePr>
          <p:cNvPr id="166" name="table 166"/>
          <p:cNvGraphicFramePr>
            <a:graphicFrameLocks noGrp="1"/>
          </p:cNvGraphicFramePr>
          <p:nvPr/>
        </p:nvGraphicFramePr>
        <p:xfrm>
          <a:off x="705611" y="1828800"/>
          <a:ext cx="3457575" cy="3067050"/>
        </p:xfrm>
        <a:graphic>
          <a:graphicData uri="http://schemas.openxmlformats.org/drawingml/2006/table">
            <a:tbl>
              <a:tblPr/>
              <a:tblGrid>
                <a:gridCol w="3457575"/>
              </a:tblGrid>
              <a:tr h="3044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67055" algn="l" rtl="0" eaLnBrk="0">
                        <a:lnSpc>
                          <a:spcPts val="3635"/>
                        </a:lnSpc>
                      </a:pPr>
                      <a:r>
                        <a:rPr sz="3300" b="1" kern="0" spc="-100" baseline="39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21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</a:t>
                      </a:r>
                      <a:r>
                        <a:rPr sz="2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endParaRPr sz="2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9725" algn="l" rtl="0" eaLnBrk="0">
                        <a:lnSpc>
                          <a:spcPts val="1515"/>
                        </a:lnSpc>
                        <a:spcBef>
                          <a:spcPts val="370"/>
                        </a:spcBef>
                        <a:tabLst>
                          <a:tab pos="497840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3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与⻔诊充分沟通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9725" algn="l" rtl="0" eaLnBrk="0">
                        <a:lnSpc>
                          <a:spcPts val="1515"/>
                        </a:lnSpc>
                        <a:spcBef>
                          <a:spcPts val="365"/>
                        </a:spcBef>
                        <a:tabLst>
                          <a:tab pos="497840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3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明确核⼼复盘资料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9725" algn="l" rtl="0" eaLnBrk="0">
                        <a:lnSpc>
                          <a:spcPts val="1515"/>
                        </a:lnSpc>
                        <a:spcBef>
                          <a:spcPts val="5"/>
                        </a:spcBef>
                        <a:tabLst>
                          <a:tab pos="497840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确保申请与需求⼀致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5463" y="4323397"/>
            <a:ext cx="158495" cy="192404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5463" y="3923347"/>
            <a:ext cx="158495" cy="192404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45463" y="3523297"/>
            <a:ext cx="158495" cy="192405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28057" y="2226564"/>
            <a:ext cx="380390" cy="461771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39886" y="1847850"/>
            <a:ext cx="3419475" cy="3028950"/>
          </a:xfrm>
          <a:prstGeom prst="rect">
            <a:avLst/>
          </a:prstGeom>
        </p:spPr>
      </p:pic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8220836" y="1828800"/>
          <a:ext cx="3457575" cy="3067050"/>
        </p:xfrm>
        <a:graphic>
          <a:graphicData uri="http://schemas.openxmlformats.org/drawingml/2006/table">
            <a:tbl>
              <a:tblPr/>
              <a:tblGrid>
                <a:gridCol w="3457575"/>
              </a:tblGrid>
              <a:tr h="3044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8800" algn="l" rtl="0" eaLnBrk="0">
                        <a:lnSpc>
                          <a:spcPts val="3635"/>
                        </a:lnSpc>
                      </a:pPr>
                      <a:r>
                        <a:rPr sz="3400" b="1" kern="0" spc="-50" baseline="37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2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  </a:t>
                      </a:r>
                      <a:endParaRPr sz="2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ts val="1515"/>
                        </a:lnSpc>
                        <a:spcBef>
                          <a:spcPts val="370"/>
                        </a:spcBef>
                        <a:tabLst>
                          <a:tab pos="50101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⻔诊与医疗服务部的</a:t>
                      </a:r>
                      <a:r>
                        <a:rPr sz="1200" kern="0" spc="-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桥梁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ts val="1515"/>
                        </a:lnSpc>
                        <a:spcBef>
                          <a:spcPts val="365"/>
                        </a:spcBef>
                        <a:tabLst>
                          <a:tab pos="50101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18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传递双⽅信息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ts val="1515"/>
                        </a:lnSpc>
                        <a:spcBef>
                          <a:spcPts val="5"/>
                        </a:spcBef>
                        <a:tabLst>
                          <a:tab pos="50101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协调解决沟通问题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0" name="picture 1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63814" y="4323397"/>
            <a:ext cx="158495" cy="192404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63814" y="3923347"/>
            <a:ext cx="158495" cy="192404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563814" y="3523297"/>
            <a:ext cx="158495" cy="192405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345772" y="2226564"/>
            <a:ext cx="380390" cy="461771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487036" y="1847850"/>
            <a:ext cx="3409950" cy="3028950"/>
          </a:xfrm>
          <a:prstGeom prst="rect">
            <a:avLst/>
          </a:prstGeom>
        </p:spPr>
      </p:pic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4467986" y="1828800"/>
          <a:ext cx="3448050" cy="3067050"/>
        </p:xfrm>
        <a:graphic>
          <a:graphicData uri="http://schemas.openxmlformats.org/drawingml/2006/table">
            <a:tbl>
              <a:tblPr/>
              <a:tblGrid>
                <a:gridCol w="3448050"/>
              </a:tblGrid>
              <a:tr h="3044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5625" algn="l" rtl="0" eaLnBrk="0">
                        <a:lnSpc>
                          <a:spcPts val="3635"/>
                        </a:lnSpc>
                      </a:pPr>
                      <a:r>
                        <a:rPr sz="3400" b="1" kern="0" spc="-70" baseline="370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22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    </a:t>
                      </a:r>
                      <a:r>
                        <a:rPr sz="2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endParaRPr sz="2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0" algn="l" rtl="0" eaLnBrk="0">
                        <a:lnSpc>
                          <a:spcPts val="1515"/>
                        </a:lnSpc>
                        <a:spcBef>
                          <a:spcPts val="370"/>
                        </a:spcBef>
                        <a:tabLst>
                          <a:tab pos="49466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2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填写《申请单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—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共享表格》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0" algn="l" rtl="0" eaLnBrk="0">
                        <a:lnSpc>
                          <a:spcPts val="1515"/>
                        </a:lnSpc>
                        <a:spcBef>
                          <a:spcPts val="365"/>
                        </a:spcBef>
                        <a:tabLst>
                          <a:tab pos="49466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确保套包等级正确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0" algn="l" rtl="0" eaLnBrk="0">
                        <a:lnSpc>
                          <a:spcPts val="1515"/>
                        </a:lnSpc>
                        <a:spcBef>
                          <a:spcPts val="5"/>
                        </a:spcBef>
                        <a:tabLst>
                          <a:tab pos="494665" algn="l"/>
                        </a:tabLst>
                      </a:pP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-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信息真实完整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2" name="picture 1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04565" y="4323397"/>
            <a:ext cx="158495" cy="192404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04565" y="3923347"/>
            <a:ext cx="158495" cy="192404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04565" y="3523297"/>
            <a:ext cx="158495" cy="192405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624901" y="2226564"/>
            <a:ext cx="305409" cy="461771"/>
          </a:xfrm>
          <a:prstGeom prst="rect">
            <a:avLst/>
          </a:prstGeom>
        </p:spPr>
      </p:pic>
      <p:pic>
        <p:nvPicPr>
          <p:cNvPr id="200" name="picture 2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sp>
        <p:nvSpPr>
          <p:cNvPr id="202" name="rect 202"/>
          <p:cNvSpPr/>
          <p:nvPr/>
        </p:nvSpPr>
        <p:spPr>
          <a:xfrm>
            <a:off x="729424" y="5200650"/>
            <a:ext cx="10948987" cy="6477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" name="textbox 204"/>
          <p:cNvSpPr/>
          <p:nvPr/>
        </p:nvSpPr>
        <p:spPr>
          <a:xfrm>
            <a:off x="986777" y="5377116"/>
            <a:ext cx="5304154" cy="295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20"/>
              </a:lnSpc>
              <a:tabLst>
                <a:tab pos="167005" algn="l"/>
              </a:tabLst>
            </a:pPr>
            <a:r>
              <a:rPr sz="1500" kern="0" spc="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1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-1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销售是流程的核⼼枢纽</a:t>
            </a:r>
            <a:r>
              <a:rPr sz="1500" kern="0" spc="-24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，确保信息传递准确、流程执⾏顺</a:t>
            </a:r>
            <a:r>
              <a:rPr sz="1500" kern="0" spc="-2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畅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99477" y="5389816"/>
            <a:ext cx="155219" cy="269366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793697" y="3005490"/>
            <a:ext cx="1366796" cy="224637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035377" y="3008393"/>
            <a:ext cx="1371819" cy="221902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558583" y="3007444"/>
            <a:ext cx="1361830" cy="223129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05611" y="5200650"/>
            <a:ext cx="114300" cy="6476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 216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8" name="rect 218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011" y="809625"/>
            <a:ext cx="4067175" cy="6048375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68036" y="3381375"/>
            <a:ext cx="381000" cy="381000"/>
          </a:xfrm>
          <a:prstGeom prst="rect">
            <a:avLst/>
          </a:prstGeom>
        </p:spPr>
      </p:pic>
      <p:graphicFrame>
        <p:nvGraphicFramePr>
          <p:cNvPr id="224" name="table 224"/>
          <p:cNvGraphicFramePr>
            <a:graphicFrameLocks noGrp="1"/>
          </p:cNvGraphicFramePr>
          <p:nvPr/>
        </p:nvGraphicFramePr>
        <p:xfrm>
          <a:off x="4620386" y="3133725"/>
          <a:ext cx="7209790" cy="2133600"/>
        </p:xfrm>
        <a:graphic>
          <a:graphicData uri="http://schemas.openxmlformats.org/drawingml/2006/table">
            <a:tbl>
              <a:tblPr/>
              <a:tblGrid>
                <a:gridCol w="687069"/>
                <a:gridCol w="2184400"/>
                <a:gridCol w="1007110"/>
                <a:gridCol w="3331209"/>
              </a:tblGrid>
              <a:tr h="723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798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086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1785" algn="l" rtl="0" eaLnBrk="0">
                        <a:lnSpc>
                          <a:spcPts val="1515"/>
                        </a:lnSpc>
                        <a:spcBef>
                          <a:spcPts val="5"/>
                        </a:spcBef>
                        <a:tabLst>
                          <a:tab pos="370840" algn="l"/>
                        </a:tabLst>
                      </a:pPr>
                      <a:r>
                        <a:rPr sz="1200" b="1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	</a:t>
                      </a:r>
                      <a:r>
                        <a:rPr sz="1200" b="1" kern="0" spc="8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</a:t>
                      </a:r>
                      <a:r>
                        <a:rPr sz="1200" b="1" kern="0" spc="-2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DeepSmile</a:t>
                      </a:r>
                      <a:endParaRPr sz="1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49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000" kern="0" spc="4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病例编号 </a:t>
                      </a:r>
                      <a:r>
                        <a:rPr sz="1000" kern="0" spc="4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+ </a:t>
                      </a:r>
                      <a:r>
                        <a:rPr sz="1000" kern="0" spc="4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核⼼</a:t>
                      </a:r>
                      <a:r>
                        <a:rPr sz="1000" kern="0" spc="3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问题说明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7566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  <a:tabLst>
                          <a:tab pos="934085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endParaRPr sz="1500" dirty="0"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660" algn="l" rtl="0" eaLnBrk="0">
                        <a:lnSpc>
                          <a:spcPct val="91000"/>
                        </a:lnSpc>
                      </a:pPr>
                      <a:r>
                        <a:rPr sz="1000" kern="0" spc="4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诊前、诊中、终末阶段全套资料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9465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1785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>
                          <a:tab pos="370840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324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1000" kern="0" spc="4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医⽣希望解决的核⼼问题类型及详细说明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32771" y="4561522"/>
            <a:ext cx="58864" cy="192404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35741" y="4579329"/>
            <a:ext cx="905471" cy="150167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68021" y="3951922"/>
            <a:ext cx="58864" cy="192404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32771" y="3951922"/>
            <a:ext cx="58864" cy="192404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15028" y="3969171"/>
            <a:ext cx="596876" cy="149907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pic>
        <p:nvPicPr>
          <p:cNvPr id="238" name="picture 2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68036" y="1895475"/>
            <a:ext cx="381000" cy="381000"/>
          </a:xfrm>
          <a:prstGeom prst="rect">
            <a:avLst/>
          </a:prstGeom>
        </p:spPr>
      </p:pic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4620386" y="1647825"/>
          <a:ext cx="7209790" cy="1257300"/>
        </p:xfrm>
        <a:graphic>
          <a:graphicData uri="http://schemas.openxmlformats.org/drawingml/2006/table">
            <a:tbl>
              <a:tblPr/>
              <a:tblGrid>
                <a:gridCol w="688340"/>
                <a:gridCol w="6521450"/>
              </a:tblGrid>
              <a:tr h="7137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3700" algn="l" rtl="0" eaLnBrk="0">
                        <a:lnSpc>
                          <a:spcPct val="78000"/>
                        </a:lnSpc>
                      </a:pPr>
                      <a:r>
                        <a:rPr sz="15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35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5590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0322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13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共享表格填写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2" name="picture 2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96386" y="2446972"/>
            <a:ext cx="127254" cy="192405"/>
          </a:xfrm>
          <a:prstGeom prst="rect">
            <a:avLst/>
          </a:prstGeom>
        </p:spPr>
      </p:pic>
      <p:sp>
        <p:nvSpPr>
          <p:cNvPr id="244" name="rect 244"/>
          <p:cNvSpPr/>
          <p:nvPr/>
        </p:nvSpPr>
        <p:spPr>
          <a:xfrm>
            <a:off x="4639436" y="5495925"/>
            <a:ext cx="7191375" cy="5334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53211" y="4467225"/>
            <a:ext cx="3152775" cy="762000"/>
            <a:chOff x="0" y="0"/>
            <a:chExt cx="3152775" cy="762000"/>
          </a:xfrm>
        </p:grpSpPr>
        <p:sp>
          <p:nvSpPr>
            <p:cNvPr id="246" name="rect 246"/>
            <p:cNvSpPr/>
            <p:nvPr/>
          </p:nvSpPr>
          <p:spPr>
            <a:xfrm>
              <a:off x="19050" y="0"/>
              <a:ext cx="3133725" cy="762000"/>
            </a:xfrm>
            <a:prstGeom prst="rect">
              <a:avLst/>
            </a:prstGeom>
            <a:solidFill>
              <a:srgbClr val="DBEAF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" name="textbox 248"/>
            <p:cNvSpPr/>
            <p:nvPr/>
          </p:nvSpPr>
          <p:spPr>
            <a:xfrm>
              <a:off x="184962" y="153416"/>
              <a:ext cx="2694304" cy="425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2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112000"/>
                </a:lnSpc>
              </a:pP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资料不全将影响审核效率</a:t>
              </a:r>
              <a:r>
                <a:rPr sz="1200" kern="0" spc="-20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，需</a:t>
              </a:r>
              <a:r>
                <a:rPr sz="1200" kern="0" spc="-2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提前</a:t>
              </a:r>
              <a:r>
                <a:rPr sz="1200" kern="0" spc="-20" dirty="0">
                  <a:solidFill>
                    <a:srgbClr val="1E3C72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2</a:t>
              </a:r>
              <a:r>
                <a:rPr sz="1200" kern="0" spc="-2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周提</a:t>
              </a:r>
              <a:r>
                <a:rPr sz="1200" kern="0" spc="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交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50" name="picture 2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76200" cy="761999"/>
            </a:xfrm>
            <a:prstGeom prst="rect">
              <a:avLst/>
            </a:prstGeom>
          </p:spPr>
        </p:pic>
      </p:grpSp>
      <p:sp>
        <p:nvSpPr>
          <p:cNvPr id="252" name="textbox 252"/>
          <p:cNvSpPr/>
          <p:nvPr/>
        </p:nvSpPr>
        <p:spPr>
          <a:xfrm>
            <a:off x="4809314" y="5634482"/>
            <a:ext cx="3554729" cy="256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20"/>
              </a:lnSpc>
              <a:tabLst>
                <a:tab pos="226695" algn="l"/>
              </a:tabLst>
            </a:pPr>
            <a:r>
              <a:rPr sz="1200" kern="0" spc="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200" kern="0" spc="11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确保系统内已提交最新完成的全套</a:t>
            </a:r>
            <a:r>
              <a:rPr sz="1200" kern="0" spc="-10" dirty="0">
                <a:solidFill>
                  <a:srgbClr val="B4530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正畸检查资料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822014" y="5647182"/>
            <a:ext cx="214198" cy="230886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366537" y="3432330"/>
            <a:ext cx="3044510" cy="229213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369048" y="1948048"/>
            <a:ext cx="2274831" cy="225307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545484" y="3994639"/>
            <a:ext cx="2935604" cy="205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300" kern="0" spc="4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提前准备完整资料</a:t>
            </a:r>
            <a:r>
              <a:rPr sz="1300" kern="0" spc="-21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4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保审核顺利通过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60690" y="3215040"/>
            <a:ext cx="1361941" cy="224637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60244" y="3519952"/>
            <a:ext cx="1357364" cy="224916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607186" y="2423033"/>
            <a:ext cx="425450" cy="564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tabLst>
                <a:tab pos="412750" algn="l"/>
              </a:tabLst>
            </a:pPr>
            <a:r>
              <a:rPr sz="42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endParaRPr sz="4200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19886" y="2435733"/>
            <a:ext cx="400050" cy="538733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8575233" y="3969171"/>
            <a:ext cx="748234" cy="149907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620386" y="5495925"/>
            <a:ext cx="76200" cy="5333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 274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" name="rect 276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011" y="809625"/>
            <a:ext cx="4067175" cy="6048375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68036" y="3248025"/>
            <a:ext cx="457200" cy="457200"/>
          </a:xfrm>
          <a:prstGeom prst="rect">
            <a:avLst/>
          </a:prstGeom>
        </p:spPr>
      </p:pic>
      <p:graphicFrame>
        <p:nvGraphicFramePr>
          <p:cNvPr id="282" name="table 282"/>
          <p:cNvGraphicFramePr>
            <a:graphicFrameLocks noGrp="1"/>
          </p:cNvGraphicFramePr>
          <p:nvPr/>
        </p:nvGraphicFramePr>
        <p:xfrm>
          <a:off x="4620386" y="3000375"/>
          <a:ext cx="7209790" cy="1676400"/>
        </p:xfrm>
        <a:graphic>
          <a:graphicData uri="http://schemas.openxmlformats.org/drawingml/2006/table">
            <a:tbl>
              <a:tblPr/>
              <a:tblGrid>
                <a:gridCol w="789940"/>
                <a:gridCol w="6419850"/>
              </a:tblGrid>
              <a:tr h="875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719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0073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481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  <a:tabLst>
                          <a:tab pos="59626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7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800" kern="0" spc="20" baseline="11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复盘会前后</a:t>
                      </a:r>
                      <a:r>
                        <a:rPr sz="1800" kern="0" spc="20" baseline="11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r>
                        <a:rPr sz="1800" kern="0" spc="20" baseline="11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个⽉内病例提交数对⽐分析</a:t>
                      </a:r>
                      <a:endParaRPr sz="1800" baseline="1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4" name="picture 2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45736" y="4046982"/>
            <a:ext cx="171450" cy="230885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868036" y="1647825"/>
            <a:ext cx="457200" cy="457200"/>
          </a:xfrm>
          <a:prstGeom prst="rect">
            <a:avLst/>
          </a:prstGeom>
        </p:spPr>
      </p:pic>
      <p:graphicFrame>
        <p:nvGraphicFramePr>
          <p:cNvPr id="288" name="table 288"/>
          <p:cNvGraphicFramePr>
            <a:graphicFrameLocks noGrp="1"/>
          </p:cNvGraphicFramePr>
          <p:nvPr/>
        </p:nvGraphicFramePr>
        <p:xfrm>
          <a:off x="4620386" y="1400175"/>
          <a:ext cx="7209790" cy="1371600"/>
        </p:xfrm>
        <a:graphic>
          <a:graphicData uri="http://schemas.openxmlformats.org/drawingml/2006/table">
            <a:tbl>
              <a:tblPr/>
              <a:tblGrid>
                <a:gridCol w="789940"/>
                <a:gridCol w="6419850"/>
              </a:tblGrid>
              <a:tr h="808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3545" algn="l" rtl="0" eaLnBrk="0">
                        <a:lnSpc>
                          <a:spcPct val="7800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18465" algn="l"/>
                        </a:tabLst>
                      </a:pP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6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满意度评分</a:t>
                      </a:r>
                      <a:r>
                        <a:rPr sz="1100" kern="0" spc="1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</a:t>
                      </a:r>
                      <a:r>
                        <a:rPr sz="1800" kern="0" spc="1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问题解</a:t>
                      </a:r>
                      <a:r>
                        <a:rPr sz="1800" kern="0" spc="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决效果</a:t>
                      </a:r>
                      <a:r>
                        <a:rPr sz="1100" kern="0" spc="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</a:t>
                      </a:r>
                      <a:r>
                        <a:rPr sz="1800" kern="0" spc="0" baseline="8000" dirty="0">
                          <a:solidFill>
                            <a:srgbClr val="475569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意⻅和建议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0" name="picture 2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487503" y="2313622"/>
            <a:ext cx="158495" cy="192405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66585" y="2313622"/>
            <a:ext cx="158495" cy="192405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880765" y="2313622"/>
            <a:ext cx="158495" cy="192405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39436" y="4924425"/>
            <a:ext cx="7172325" cy="1333500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868036" y="5153025"/>
            <a:ext cx="457200" cy="457200"/>
          </a:xfrm>
          <a:prstGeom prst="rect">
            <a:avLst/>
          </a:prstGeom>
        </p:spPr>
      </p:pic>
      <p:graphicFrame>
        <p:nvGraphicFramePr>
          <p:cNvPr id="300" name="table 300"/>
          <p:cNvGraphicFramePr>
            <a:graphicFrameLocks noGrp="1"/>
          </p:cNvGraphicFramePr>
          <p:nvPr/>
        </p:nvGraphicFramePr>
        <p:xfrm>
          <a:off x="4620386" y="4905375"/>
          <a:ext cx="7209790" cy="1371600"/>
        </p:xfrm>
        <a:graphic>
          <a:graphicData uri="http://schemas.openxmlformats.org/drawingml/2006/table">
            <a:tbl>
              <a:tblPr/>
              <a:tblGrid>
                <a:gridCol w="784225"/>
                <a:gridCol w="6425565"/>
              </a:tblGrid>
              <a:tr h="808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4020" algn="l" rtl="0" eaLnBrk="0">
                        <a:lnSpc>
                          <a:spcPct val="79000"/>
                        </a:lnSpc>
                      </a:pPr>
                      <a:r>
                        <a:rPr sz="18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</a:t>
                      </a:r>
                      <a:endParaRPr sz="1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0350" algn="l" rtl="0" eaLnBrk="0">
                        <a:lnSpc>
                          <a:spcPts val="1515"/>
                        </a:lnSpc>
                        <a:spcBef>
                          <a:spcPts val="0"/>
                        </a:spcBef>
                        <a:tabLst>
                          <a:tab pos="418465" algn="l"/>
                        </a:tabLst>
                      </a:pPr>
                      <a:r>
                        <a:rPr sz="11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100" kern="0" spc="6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800" kern="0" spc="10" baseline="800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销运部</a:t>
                      </a:r>
                      <a:r>
                        <a:rPr sz="1100" kern="0" spc="1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</a:t>
                      </a:r>
                      <a:r>
                        <a:rPr sz="1100" kern="0" spc="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                                  </a:t>
                      </a:r>
                      <a:r>
                        <a:rPr sz="1800" kern="0" spc="0" baseline="8000" dirty="0">
                          <a:solidFill>
                            <a:srgbClr val="1E3C72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医疗服务部</a:t>
                      </a:r>
                      <a:endParaRPr sz="1800" baseline="8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2563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2" name="picture 3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315480" y="5818822"/>
            <a:ext cx="158495" cy="192404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80765" y="5818822"/>
            <a:ext cx="158495" cy="192404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553211" y="4724400"/>
            <a:ext cx="3152775" cy="533400"/>
            <a:chOff x="0" y="0"/>
            <a:chExt cx="3152775" cy="533400"/>
          </a:xfrm>
        </p:grpSpPr>
        <p:sp>
          <p:nvSpPr>
            <p:cNvPr id="308" name="rect 308"/>
            <p:cNvSpPr/>
            <p:nvPr/>
          </p:nvSpPr>
          <p:spPr>
            <a:xfrm>
              <a:off x="19050" y="0"/>
              <a:ext cx="3133725" cy="533400"/>
            </a:xfrm>
            <a:prstGeom prst="rect">
              <a:avLst/>
            </a:prstGeom>
            <a:solidFill>
              <a:srgbClr val="DBEAF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0" name="textbox 310"/>
            <p:cNvSpPr/>
            <p:nvPr/>
          </p:nvSpPr>
          <p:spPr>
            <a:xfrm>
              <a:off x="186181" y="161950"/>
              <a:ext cx="1998345" cy="1835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反馈数据将⽤于服务质量改进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12" name="picture 3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76200" cy="533399"/>
            </a:xfrm>
            <a:prstGeom prst="rect">
              <a:avLst/>
            </a:prstGeom>
          </p:spPr>
        </p:pic>
      </p:grpSp>
      <p:sp>
        <p:nvSpPr>
          <p:cNvPr id="314" name="textbox 314"/>
          <p:cNvSpPr/>
          <p:nvPr/>
        </p:nvSpPr>
        <p:spPr>
          <a:xfrm>
            <a:off x="546169" y="3965892"/>
            <a:ext cx="3106420" cy="475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复盘会结束后</a:t>
            </a:r>
            <a:r>
              <a:rPr sz="1300" kern="0" spc="-21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，及时跟进反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馈</a:t>
            </a:r>
            <a:r>
              <a:rPr sz="1300" kern="0" spc="-21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，形成服务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225" algn="l" rtl="0" eaLnBrk="0">
              <a:lnSpc>
                <a:spcPts val="2250"/>
              </a:lnSpc>
            </a:pPr>
            <a:r>
              <a:rPr sz="1300" kern="0" spc="-2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闭环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6" name="picture 3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495626" y="3340205"/>
            <a:ext cx="1803903" cy="223967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484464" y="5245037"/>
            <a:ext cx="1579489" cy="224860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58625" y="3492884"/>
            <a:ext cx="1372377" cy="224414"/>
          </a:xfrm>
          <a:prstGeom prst="rect">
            <a:avLst/>
          </a:prstGeom>
        </p:spPr>
      </p:pic>
      <p:pic>
        <p:nvPicPr>
          <p:cNvPr id="322" name="picture 3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495626" y="1740005"/>
            <a:ext cx="1356807" cy="224693"/>
          </a:xfrm>
          <a:prstGeom prst="rect">
            <a:avLst/>
          </a:prstGeom>
        </p:spPr>
      </p:pic>
      <p:sp>
        <p:nvSpPr>
          <p:cNvPr id="324" name="textbox 324"/>
          <p:cNvSpPr/>
          <p:nvPr/>
        </p:nvSpPr>
        <p:spPr>
          <a:xfrm>
            <a:off x="585317" y="2394458"/>
            <a:ext cx="469265" cy="564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tabLst>
                <a:tab pos="455930" algn="l"/>
              </a:tabLst>
            </a:pPr>
            <a:r>
              <a:rPr sz="42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endParaRPr sz="4200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326" name="picture 3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98017" y="2407158"/>
            <a:ext cx="443788" cy="538733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58234" y="3189144"/>
            <a:ext cx="913672" cy="222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 330"/>
          <p:cNvSpPr/>
          <p:nvPr/>
        </p:nvSpPr>
        <p:spPr>
          <a:xfrm>
            <a:off x="761" y="0"/>
            <a:ext cx="12380976" cy="7048500"/>
          </a:xfrm>
          <a:prstGeom prst="rect">
            <a:avLst/>
          </a:prstGeom>
          <a:solidFill>
            <a:srgbClr val="F5F5F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2" name="rect 332"/>
          <p:cNvSpPr/>
          <p:nvPr/>
        </p:nvSpPr>
        <p:spPr>
          <a:xfrm>
            <a:off x="96011" y="0"/>
            <a:ext cx="12192000" cy="685800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6011" y="809625"/>
            <a:ext cx="4067175" cy="6048375"/>
          </a:xfrm>
          <a:prstGeom prst="rect">
            <a:avLst/>
          </a:prstGeom>
        </p:spPr>
      </p:pic>
      <p:pic>
        <p:nvPicPr>
          <p:cNvPr id="336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658611" y="2352675"/>
            <a:ext cx="533400" cy="533400"/>
          </a:xfrm>
          <a:prstGeom prst="rect">
            <a:avLst/>
          </a:prstGeom>
        </p:spPr>
      </p:pic>
      <p:pic>
        <p:nvPicPr>
          <p:cNvPr id="338" name="picture 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54136" y="2352675"/>
            <a:ext cx="533400" cy="533400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259186" y="2352675"/>
            <a:ext cx="533400" cy="533400"/>
          </a:xfrm>
          <a:prstGeom prst="rect">
            <a:avLst/>
          </a:prstGeom>
        </p:spPr>
      </p:pic>
      <p:graphicFrame>
        <p:nvGraphicFramePr>
          <p:cNvPr id="342" name="table 342"/>
          <p:cNvGraphicFramePr>
            <a:graphicFrameLocks noGrp="1"/>
          </p:cNvGraphicFramePr>
          <p:nvPr/>
        </p:nvGraphicFramePr>
        <p:xfrm>
          <a:off x="4620386" y="1457325"/>
          <a:ext cx="7209790" cy="2552700"/>
        </p:xfrm>
        <a:graphic>
          <a:graphicData uri="http://schemas.openxmlformats.org/drawingml/2006/table">
            <a:tbl>
              <a:tblPr/>
              <a:tblGrid>
                <a:gridCol w="2466975"/>
                <a:gridCol w="2316479"/>
                <a:gridCol w="1890395"/>
                <a:gridCol w="535940"/>
              </a:tblGrid>
              <a:tr h="72453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9875" algn="l" rtl="0" eaLnBrk="0">
                        <a:lnSpc>
                          <a:spcPct val="84000"/>
                        </a:lnSpc>
                        <a:tabLst>
                          <a:tab pos="523240" algn="l"/>
                        </a:tabLst>
                      </a:pP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50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9355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  <a:tabLst>
                          <a:tab pos="1422400" algn="l"/>
                        </a:tabLst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endParaRPr sz="2100" dirty="0"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489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  <a:tabLst>
                          <a:tab pos="1246505" algn="l"/>
                        </a:tabLst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endParaRPr sz="2100" dirty="0"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0" algn="l" rtl="0" eaLnBrk="0">
                        <a:lnSpc>
                          <a:spcPct val="84000"/>
                        </a:lnSpc>
                        <a:spcBef>
                          <a:spcPts val="0"/>
                        </a:spcBef>
                        <a:tabLst>
                          <a:tab pos="1222375" algn="l"/>
                        </a:tabLst>
                      </a:pPr>
                      <a:r>
                        <a:rPr sz="2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endParaRPr sz="2100" dirty="0">
                        <a:latin typeface="Arial Unicode MS"/>
                        <a:ea typeface="Arial Unicode MS"/>
                        <a:cs typeface="Arial Unicode MS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488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200" b="1" kern="0" spc="-20" dirty="0">
                          <a:solidFill>
                            <a:srgbClr val="60A5FA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2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4545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200" b="1" kern="0" spc="-30" dirty="0">
                          <a:solidFill>
                            <a:srgbClr val="3B82F6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1-2</a:t>
                      </a:r>
                      <a:endParaRPr sz="2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1059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2200" b="1" kern="0" spc="-20" dirty="0">
                          <a:solidFill>
                            <a:srgbClr val="2563E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endParaRPr sz="2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>
                      <a:noFill/>
                    </a:lnL>
                    <a:lnR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2225" cap="flat" cmpd="sng" algn="ctr">
                      <a:solidFill>
                        <a:srgbClr val="60A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4" name="picture 3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474624" y="3294380"/>
            <a:ext cx="286588" cy="253658"/>
          </a:xfrm>
          <a:prstGeom prst="rect">
            <a:avLst/>
          </a:prstGeom>
        </p:spPr>
      </p:pic>
      <p:pic>
        <p:nvPicPr>
          <p:cNvPr id="346" name="picture 3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292955" y="3294380"/>
            <a:ext cx="286586" cy="253658"/>
          </a:xfrm>
          <a:prstGeom prst="rect">
            <a:avLst/>
          </a:prstGeom>
        </p:spPr>
      </p:pic>
      <p:pic>
        <p:nvPicPr>
          <p:cNvPr id="348" name="picture 3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725260" y="3269614"/>
            <a:ext cx="561663" cy="282749"/>
          </a:xfrm>
          <a:prstGeom prst="rect">
            <a:avLst/>
          </a:prstGeom>
        </p:spPr>
      </p:pic>
      <p:pic>
        <p:nvPicPr>
          <p:cNvPr id="350" name="picture 3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426767" y="2484691"/>
            <a:ext cx="200025" cy="269367"/>
          </a:xfrm>
          <a:prstGeom prst="rect">
            <a:avLst/>
          </a:prstGeom>
        </p:spPr>
      </p:pic>
      <p:pic>
        <p:nvPicPr>
          <p:cNvPr id="352" name="picture 3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112866" y="2484691"/>
            <a:ext cx="221894" cy="269367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809900" y="2484691"/>
            <a:ext cx="233362" cy="269367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90366" y="1703451"/>
            <a:ext cx="253593" cy="307847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302391" y="1721346"/>
            <a:ext cx="902008" cy="223018"/>
          </a:xfrm>
          <a:prstGeom prst="rect">
            <a:avLst/>
          </a:prstGeom>
        </p:spPr>
      </p:pic>
      <p:sp>
        <p:nvSpPr>
          <p:cNvPr id="360" name="rect 360"/>
          <p:cNvSpPr/>
          <p:nvPr/>
        </p:nvSpPr>
        <p:spPr>
          <a:xfrm>
            <a:off x="4887086" y="4981575"/>
            <a:ext cx="2114550" cy="9906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4620386" y="4238625"/>
          <a:ext cx="7210425" cy="1981200"/>
        </p:xfrm>
        <a:graphic>
          <a:graphicData uri="http://schemas.openxmlformats.org/drawingml/2006/table">
            <a:tbl>
              <a:tblPr/>
              <a:tblGrid>
                <a:gridCol w="7210425"/>
              </a:tblGrid>
              <a:tr h="19589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6540" algn="l" rtl="0" eaLnBrk="0">
                        <a:lnSpc>
                          <a:spcPct val="84000"/>
                        </a:lnSpc>
                        <a:tabLst>
                          <a:tab pos="536575" algn="l"/>
                        </a:tabLst>
                      </a:pPr>
                      <a:r>
                        <a:rPr sz="2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9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0850" algn="l" rtl="0" eaLnBrk="0">
                        <a:lnSpc>
                          <a:spcPct val="84000"/>
                        </a:lnSpc>
                        <a:spcBef>
                          <a:spcPts val="460"/>
                        </a:spcBef>
                        <a:tabLst>
                          <a:tab pos="608965" algn="l"/>
                        </a:tabLst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	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4500" algn="l" rtl="0" eaLnBrk="0">
                        <a:lnSpc>
                          <a:spcPts val="1275"/>
                        </a:lnSpc>
                        <a:spcBef>
                          <a:spcPts val="910"/>
                        </a:spcBef>
                      </a:pPr>
                      <a:r>
                        <a:rPr sz="1000" kern="0" spc="3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1000" kern="0" spc="3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个⼯作⽇明确原因</a:t>
                      </a:r>
                      <a:r>
                        <a:rPr sz="1000" kern="0" spc="-16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，指导补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41960" algn="l" rtl="0" eaLnBrk="0">
                        <a:lnSpc>
                          <a:spcPts val="1295"/>
                        </a:lnSpc>
                      </a:pPr>
                      <a:r>
                        <a:rPr sz="1000" kern="0" spc="20" dirty="0">
                          <a:solidFill>
                            <a:srgbClr val="64748B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充完善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25" cap="flat" cmpd="sng" algn="ctr">
                      <a:solidFill>
                        <a:srgbClr val="3B82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4" name="picture 3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071264" y="5152072"/>
            <a:ext cx="158495" cy="192404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339040" y="5152020"/>
            <a:ext cx="586496" cy="147451"/>
          </a:xfrm>
          <a:prstGeom prst="rect">
            <a:avLst/>
          </a:prstGeom>
        </p:spPr>
      </p:pic>
      <p:pic>
        <p:nvPicPr>
          <p:cNvPr id="368" name="picture 3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877260" y="4484751"/>
            <a:ext cx="279806" cy="307847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5291620" y="4503594"/>
            <a:ext cx="908592" cy="221958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6011" y="0"/>
            <a:ext cx="12192000" cy="809625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7173086" y="4981575"/>
            <a:ext cx="2124075" cy="9906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5580" algn="l" rtl="0" eaLnBrk="0">
              <a:lnSpc>
                <a:spcPct val="84000"/>
              </a:lnSpc>
              <a:spcBef>
                <a:spcPts val="0"/>
              </a:spcBef>
              <a:tabLst>
                <a:tab pos="33782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5895" algn="l" rtl="0" eaLnBrk="0">
              <a:lnSpc>
                <a:spcPts val="1275"/>
              </a:lnSpc>
              <a:spcBef>
                <a:spcPts val="5"/>
              </a:spcBef>
            </a:pP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天申请</a:t>
            </a:r>
            <a:r>
              <a:rPr sz="1000" kern="0" spc="-11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，每年不超过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76" name="picture 37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7369242" y="5152072"/>
            <a:ext cx="142875" cy="192404"/>
          </a:xfrm>
          <a:prstGeom prst="rect">
            <a:avLst/>
          </a:prstGeom>
        </p:spPr>
      </p:pic>
      <p:pic>
        <p:nvPicPr>
          <p:cNvPr id="378" name="picture 37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7615515" y="5151239"/>
            <a:ext cx="601416" cy="149906"/>
          </a:xfrm>
          <a:prstGeom prst="rect">
            <a:avLst/>
          </a:prstGeom>
        </p:spPr>
      </p:pic>
      <p:sp>
        <p:nvSpPr>
          <p:cNvPr id="380" name="textbox 380"/>
          <p:cNvSpPr/>
          <p:nvPr/>
        </p:nvSpPr>
        <p:spPr>
          <a:xfrm>
            <a:off x="9468611" y="4981575"/>
            <a:ext cx="2114550" cy="990600"/>
          </a:xfrm>
          <a:prstGeom prst="rect">
            <a:avLst/>
          </a:prstGeom>
          <a:solidFill>
            <a:srgbClr val="FEF3C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2880" algn="l" rtl="0" eaLnBrk="0">
              <a:lnSpc>
                <a:spcPct val="84000"/>
              </a:lnSpc>
              <a:spcBef>
                <a:spcPts val="0"/>
              </a:spcBef>
              <a:tabLst>
                <a:tab pos="340995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0815" algn="l" rtl="0" eaLnBrk="0">
              <a:lnSpc>
                <a:spcPts val="1275"/>
              </a:lnSpc>
              <a:spcBef>
                <a:spcPts val="5"/>
              </a:spcBef>
            </a:pP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天申请</a:t>
            </a:r>
            <a:r>
              <a:rPr sz="1000" kern="0" spc="-11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，每年不超过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sz="1000" kern="0" spc="30" dirty="0">
                <a:solidFill>
                  <a:srgbClr val="64748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2" name="picture 3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9651599" y="5152072"/>
            <a:ext cx="158495" cy="192404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905682" y="5151239"/>
            <a:ext cx="603908" cy="14927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553211" y="4581525"/>
            <a:ext cx="3152775" cy="533400"/>
            <a:chOff x="0" y="0"/>
            <a:chExt cx="3152775" cy="533400"/>
          </a:xfrm>
        </p:grpSpPr>
        <p:sp>
          <p:nvSpPr>
            <p:cNvPr id="386" name="rect 386"/>
            <p:cNvSpPr/>
            <p:nvPr/>
          </p:nvSpPr>
          <p:spPr>
            <a:xfrm>
              <a:off x="19050" y="0"/>
              <a:ext cx="3133725" cy="533400"/>
            </a:xfrm>
            <a:prstGeom prst="rect">
              <a:avLst/>
            </a:prstGeom>
            <a:solidFill>
              <a:srgbClr val="DBEAF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8" name="textbox 388"/>
            <p:cNvSpPr/>
            <p:nvPr/>
          </p:nvSpPr>
          <p:spPr>
            <a:xfrm>
              <a:off x="181914" y="160731"/>
              <a:ext cx="2307589" cy="18478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kern="0" spc="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超时将影响服务质量和</a:t>
              </a:r>
              <a:r>
                <a:rPr sz="1200" kern="0" spc="-10" dirty="0">
                  <a:solidFill>
                    <a:srgbClr val="1E3C72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⻔诊满意度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90" name="picture 39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1600000">
              <a:off x="0" y="0"/>
              <a:ext cx="76200" cy="533399"/>
            </a:xfrm>
            <a:prstGeom prst="rect">
              <a:avLst/>
            </a:prstGeom>
          </p:spPr>
        </p:pic>
      </p:grpSp>
      <p:sp>
        <p:nvSpPr>
          <p:cNvPr id="392" name="textbox 392"/>
          <p:cNvSpPr/>
          <p:nvPr/>
        </p:nvSpPr>
        <p:spPr>
          <a:xfrm>
            <a:off x="545312" y="4109624"/>
            <a:ext cx="2927985" cy="2051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严格遵守时间节点</a:t>
            </a:r>
            <a:r>
              <a:rPr sz="1300" kern="0" spc="-16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kern="0" spc="30" dirty="0">
                <a:solidFill>
                  <a:srgbClr val="47556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，确保服务⾼效执⾏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94" name="picture 39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558346" y="3635703"/>
            <a:ext cx="1365680" cy="223744"/>
          </a:xfrm>
          <a:prstGeom prst="rect">
            <a:avLst/>
          </a:prstGeom>
        </p:spPr>
      </p:pic>
      <p:pic>
        <p:nvPicPr>
          <p:cNvPr id="396" name="picture 39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566718" y="3331071"/>
            <a:ext cx="1364229" cy="223632"/>
          </a:xfrm>
          <a:prstGeom prst="rect">
            <a:avLst/>
          </a:prstGeom>
        </p:spPr>
      </p:pic>
      <p:sp>
        <p:nvSpPr>
          <p:cNvPr id="398" name="textbox 398"/>
          <p:cNvSpPr/>
          <p:nvPr/>
        </p:nvSpPr>
        <p:spPr>
          <a:xfrm>
            <a:off x="585317" y="2537333"/>
            <a:ext cx="469265" cy="564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tabLst>
                <a:tab pos="455930" algn="l"/>
              </a:tabLst>
            </a:pPr>
            <a:r>
              <a:rPr sz="4200" kern="0" spc="0" dirty="0">
                <a:solidFill>
                  <a:srgbClr val="000000">
                    <a:alpha val="100000"/>
                  </a:srgbClr>
                </a:solidFill>
                <a:latin typeface="Arial Unicode MS"/>
                <a:ea typeface="Arial Unicode MS"/>
                <a:cs typeface="Arial Unicode MS"/>
              </a:rPr>
              <a:t>	</a:t>
            </a:r>
            <a:endParaRPr sz="4200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598017" y="2550033"/>
            <a:ext cx="443788" cy="538733"/>
          </a:xfrm>
          <a:prstGeom prst="rect">
            <a:avLst/>
          </a:prstGeom>
        </p:spPr>
      </p:pic>
      <p:pic>
        <p:nvPicPr>
          <p:cNvPr id="402" name="picture 40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5633125" y="2978385"/>
            <a:ext cx="595908" cy="149758"/>
          </a:xfrm>
          <a:prstGeom prst="rect">
            <a:avLst/>
          </a:prstGeom>
        </p:spPr>
      </p:pic>
      <p:pic>
        <p:nvPicPr>
          <p:cNvPr id="404" name="picture 40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0227708" y="2980320"/>
            <a:ext cx="596804" cy="149126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7931515" y="2978757"/>
            <a:ext cx="590030" cy="149014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868036" y="4981575"/>
            <a:ext cx="76200" cy="990599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7154036" y="4981575"/>
            <a:ext cx="76200" cy="990599"/>
          </a:xfrm>
          <a:prstGeom prst="rect">
            <a:avLst/>
          </a:prstGeom>
        </p:spPr>
      </p:pic>
      <p:pic>
        <p:nvPicPr>
          <p:cNvPr id="412" name="picture 41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9449561" y="4981575"/>
            <a:ext cx="76200" cy="990599"/>
          </a:xfrm>
          <a:prstGeom prst="rect">
            <a:avLst/>
          </a:prstGeom>
        </p:spPr>
      </p:pic>
      <p:sp>
        <p:nvSpPr>
          <p:cNvPr id="414" name="path 414"/>
          <p:cNvSpPr/>
          <p:nvPr/>
        </p:nvSpPr>
        <p:spPr>
          <a:xfrm>
            <a:off x="11765195" y="3926295"/>
            <a:ext cx="57639" cy="66071"/>
          </a:xfrm>
          <a:custGeom>
            <a:avLst/>
            <a:gdLst/>
            <a:ahLst/>
            <a:cxnLst/>
            <a:rect l="0" t="0" r="0" b="0"/>
            <a:pathLst>
              <a:path w="90" h="104">
                <a:moveTo>
                  <a:pt x="75" y="15"/>
                </a:moveTo>
                <a:cubicBezTo>
                  <a:pt x="71" y="25"/>
                  <a:pt x="66" y="34"/>
                  <a:pt x="60" y="43"/>
                </a:cubicBezTo>
                <a:cubicBezTo>
                  <a:pt x="54" y="52"/>
                  <a:pt x="47" y="60"/>
                  <a:pt x="40" y="68"/>
                </a:cubicBezTo>
                <a:cubicBezTo>
                  <a:pt x="32" y="76"/>
                  <a:pt x="24" y="83"/>
                  <a:pt x="15" y="89"/>
                </a:cubicBezTo>
              </a:path>
            </a:pathLst>
          </a:custGeom>
          <a:noFill/>
          <a:ln w="19050" cap="flat">
            <a:solidFill>
              <a:srgbClr val="60A5FA"/>
            </a:solidFill>
            <a:prstDash val="solid"/>
            <a:miter lim="4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761"/>
            <a:ext cx="12382500" cy="70485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1339910" y="5131576"/>
            <a:ext cx="9709118" cy="1250967"/>
            <a:chOff x="0" y="0"/>
            <a:chExt cx="9709118" cy="1250967"/>
          </a:xfrm>
        </p:grpSpPr>
        <p:pic>
          <p:nvPicPr>
            <p:cNvPr id="418" name="picture 4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709118" cy="1250967"/>
            </a:xfrm>
            <a:prstGeom prst="rect">
              <a:avLst/>
            </a:prstGeom>
          </p:spPr>
        </p:pic>
        <p:sp>
          <p:nvSpPr>
            <p:cNvPr id="420" name="textbox 420"/>
            <p:cNvSpPr/>
            <p:nvPr/>
          </p:nvSpPr>
          <p:spPr>
            <a:xfrm>
              <a:off x="-12700" y="-12700"/>
              <a:ext cx="9734550" cy="12903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3919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500" b="1" kern="0" spc="-10" dirty="0">
                  <a:solidFill>
                    <a:srgbClr val="20406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会议后及时跟进反馈和数据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36015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sz="1200" kern="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收集门诊满意度反馈和复购数据对比，及时反馈至销运部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和医疗服务部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95221" y="13449"/>
            <a:ext cx="12198371" cy="723880"/>
            <a:chOff x="0" y="0"/>
            <a:chExt cx="12198371" cy="723880"/>
          </a:xfrm>
        </p:grpSpPr>
        <p:pic>
          <p:nvPicPr>
            <p:cNvPr id="422" name="picture 4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12198371" cy="723880"/>
            </a:xfrm>
            <a:prstGeom prst="rect">
              <a:avLst/>
            </a:prstGeom>
          </p:spPr>
        </p:pic>
        <p:sp>
          <p:nvSpPr>
            <p:cNvPr id="424" name="textbox 424"/>
            <p:cNvSpPr/>
            <p:nvPr/>
          </p:nvSpPr>
          <p:spPr>
            <a:xfrm>
              <a:off x="-12700" y="-12700"/>
              <a:ext cx="12224384" cy="7950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94995" algn="l" rtl="0" eaLnBrk="0">
                <a:lnSpc>
                  <a:spcPct val="98000"/>
                </a:lnSpc>
              </a:pPr>
              <a:r>
                <a:rPr sz="2600" b="1" kern="0" spc="7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关键要点回顾</a:t>
              </a:r>
              <a:endParaRPr sz="2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6362747" y="3029714"/>
            <a:ext cx="4686280" cy="1771640"/>
            <a:chOff x="0" y="0"/>
            <a:chExt cx="4686280" cy="1771640"/>
          </a:xfrm>
        </p:grpSpPr>
        <p:pic>
          <p:nvPicPr>
            <p:cNvPr id="426" name="picture 4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686280" cy="1771640"/>
            </a:xfrm>
            <a:prstGeom prst="rect">
              <a:avLst/>
            </a:prstGeom>
          </p:spPr>
        </p:pic>
        <p:sp>
          <p:nvSpPr>
            <p:cNvPr id="428" name="textbox 428"/>
            <p:cNvSpPr/>
            <p:nvPr/>
          </p:nvSpPr>
          <p:spPr>
            <a:xfrm>
              <a:off x="-12700" y="-12700"/>
              <a:ext cx="4711700" cy="18186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39190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1500" b="1" kern="0" spc="-20" dirty="0">
                  <a:solidFill>
                    <a:srgbClr val="20408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做好沟通桥梁确保流程顺畅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1136650" algn="l" rtl="0" eaLnBrk="0">
                <a:lnSpc>
                  <a:spcPct val="92000"/>
                </a:lnSpc>
                <a:spcBef>
                  <a:spcPts val="1540"/>
                </a:spcBef>
              </a:pPr>
              <a:r>
                <a:rPr sz="1200" kern="0" spc="10" dirty="0">
                  <a:solidFill>
                    <a:srgbClr val="20305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及时传递信息，协调</a:t>
              </a:r>
              <a:r>
                <a:rPr sz="1200" kern="0" spc="0" dirty="0">
                  <a:solidFill>
                    <a:srgbClr val="20305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解决申请、排期、执行中的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4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36650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200" kern="0" spc="20" dirty="0">
                  <a:solidFill>
                    <a:srgbClr val="40609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沟通问题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1320841" y="3029713"/>
            <a:ext cx="4692595" cy="1765296"/>
            <a:chOff x="0" y="0"/>
            <a:chExt cx="4692595" cy="1765296"/>
          </a:xfrm>
        </p:grpSpPr>
        <p:pic>
          <p:nvPicPr>
            <p:cNvPr id="430" name="picture 4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692595" cy="1765296"/>
            </a:xfrm>
            <a:prstGeom prst="rect">
              <a:avLst/>
            </a:prstGeom>
          </p:spPr>
        </p:pic>
        <p:sp>
          <p:nvSpPr>
            <p:cNvPr id="432" name="textbox 432"/>
            <p:cNvSpPr/>
            <p:nvPr/>
          </p:nvSpPr>
          <p:spPr>
            <a:xfrm>
              <a:off x="-12700" y="-12700"/>
              <a:ext cx="4718050" cy="18116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5065" algn="l" rtl="0" eaLnBrk="0">
                <a:lnSpc>
                  <a:spcPct val="95000"/>
                </a:lnSpc>
              </a:pPr>
              <a:r>
                <a:rPr sz="1500" kern="0" spc="10" dirty="0">
                  <a:solidFill>
                    <a:srgbClr val="204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准确填写申请单并协调</a:t>
              </a:r>
              <a:r>
                <a:rPr sz="1500" kern="0" spc="0" dirty="0">
                  <a:solidFill>
                    <a:srgbClr val="204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门诊准备病例资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1155065" algn="l" rtl="0" eaLnBrk="0">
                <a:lnSpc>
                  <a:spcPct val="96000"/>
                </a:lnSpc>
                <a:spcBef>
                  <a:spcPts val="395"/>
                </a:spcBef>
              </a:pPr>
              <a:r>
                <a:rPr sz="1500" kern="0" spc="-10" dirty="0">
                  <a:solidFill>
                    <a:srgbClr val="20508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料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1155065" algn="l" rtl="0" eaLnBrk="0">
                <a:lnSpc>
                  <a:spcPct val="92000"/>
                </a:lnSpc>
                <a:spcBef>
                  <a:spcPts val="1445"/>
                </a:spcBef>
              </a:pPr>
              <a:r>
                <a:rPr sz="1200" kern="0" spc="0" dirty="0">
                  <a:solidFill>
                    <a:srgbClr val="20305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确保信息真实完整，协调门诊按时提</a:t>
              </a:r>
              <a:r>
                <a:rPr sz="1200" kern="0" spc="-10" dirty="0">
                  <a:solidFill>
                    <a:srgbClr val="20305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交标准病例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5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5065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1200" kern="0" spc="10" dirty="0">
                  <a:solidFill>
                    <a:srgbClr val="40608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资料包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 rot="21600000">
            <a:off x="1320841" y="1213597"/>
            <a:ext cx="4692595" cy="1492237"/>
            <a:chOff x="0" y="0"/>
            <a:chExt cx="4692595" cy="1492237"/>
          </a:xfrm>
        </p:grpSpPr>
        <p:pic>
          <p:nvPicPr>
            <p:cNvPr id="434" name="picture 4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692595" cy="1492237"/>
            </a:xfrm>
            <a:prstGeom prst="rect">
              <a:avLst/>
            </a:prstGeom>
          </p:spPr>
        </p:pic>
        <p:sp>
          <p:nvSpPr>
            <p:cNvPr id="436" name="textbox 436"/>
            <p:cNvSpPr/>
            <p:nvPr/>
          </p:nvSpPr>
          <p:spPr>
            <a:xfrm>
              <a:off x="-12700" y="-12700"/>
              <a:ext cx="4718050" cy="15379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8240" algn="l" rtl="0" eaLnBrk="0">
                <a:lnSpc>
                  <a:spcPct val="95000"/>
                </a:lnSpc>
              </a:pPr>
              <a:r>
                <a:rPr sz="1500" b="1" kern="0" spc="-10" dirty="0">
                  <a:solidFill>
                    <a:srgbClr val="20508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了解套包等级对应的服务</a:t>
              </a:r>
              <a:r>
                <a:rPr sz="1500" b="1" kern="0" spc="-20" dirty="0">
                  <a:solidFill>
                    <a:srgbClr val="20508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标准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5065" algn="l" rtl="0" eaLnBrk="0">
                <a:lnSpc>
                  <a:spcPct val="95000"/>
                </a:lnSpc>
                <a:spcBef>
                  <a:spcPts val="365"/>
                </a:spcBef>
              </a:pPr>
              <a:r>
                <a:rPr sz="1200" kern="0" spc="-20" dirty="0">
                  <a:solidFill>
                    <a:srgbClr val="304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掌握1</a:t>
              </a:r>
              <a:r>
                <a:rPr sz="1200" kern="0" spc="-20" dirty="0">
                  <a:solidFill>
                    <a:srgbClr val="30407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w-2w、2w-5w、5w  </a:t>
              </a:r>
              <a:r>
                <a:rPr sz="1200" kern="0" spc="-20" dirty="0">
                  <a:solidFill>
                    <a:srgbClr val="304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以上三种套包的频次、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55065" algn="l" rtl="0" eaLnBrk="0">
                <a:lnSpc>
                  <a:spcPct val="95000"/>
                </a:lnSpc>
                <a:spcBef>
                  <a:spcPts val="5"/>
                </a:spcBef>
              </a:pPr>
              <a:r>
                <a:rPr sz="1200" kern="0" spc="0" dirty="0">
                  <a:solidFill>
                    <a:srgbClr val="405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时长及服务内容差异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 rot="21600000">
            <a:off x="6375377" y="1207253"/>
            <a:ext cx="4667211" cy="1498581"/>
            <a:chOff x="0" y="0"/>
            <a:chExt cx="4667211" cy="1498581"/>
          </a:xfrm>
        </p:grpSpPr>
        <p:pic>
          <p:nvPicPr>
            <p:cNvPr id="438" name="picture 4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667211" cy="1498581"/>
            </a:xfrm>
            <a:prstGeom prst="rect">
              <a:avLst/>
            </a:prstGeom>
          </p:spPr>
        </p:pic>
        <p:sp>
          <p:nvSpPr>
            <p:cNvPr id="440" name="textbox 440"/>
            <p:cNvSpPr/>
            <p:nvPr/>
          </p:nvSpPr>
          <p:spPr>
            <a:xfrm>
              <a:off x="-12700" y="-12700"/>
              <a:ext cx="4692650" cy="15379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6490" algn="l" rtl="0" eaLnBrk="0">
                <a:lnSpc>
                  <a:spcPct val="95000"/>
                </a:lnSpc>
                <a:spcBef>
                  <a:spcPts val="0"/>
                </a:spcBef>
              </a:pPr>
              <a:r>
                <a:rPr sz="1500" b="1" kern="0" spc="0" dirty="0">
                  <a:solidFill>
                    <a:srgbClr val="20407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提前2周提交完整申请资料</a:t>
              </a:r>
              <a:endParaRPr sz="15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3950" algn="l" rtl="0" eaLnBrk="0">
                <a:lnSpc>
                  <a:spcPct val="92000"/>
                </a:lnSpc>
                <a:spcBef>
                  <a:spcPts val="0"/>
                </a:spcBef>
              </a:pPr>
              <a:r>
                <a:rPr sz="1200" kern="0" spc="0" dirty="0">
                  <a:solidFill>
                    <a:srgbClr val="20405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确保审核周期充足，避免影响服务及时性</a:t>
              </a:r>
              <a:endParaRPr sz="1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442" name="picture 4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0960121" y="6515831"/>
            <a:ext cx="311171" cy="292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WPS 演示</Application>
  <PresentationFormat/>
  <Paragraphs>380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Arial</vt:lpstr>
      <vt:lpstr>Times New Roman</vt:lpstr>
      <vt:lpstr>黑体</vt:lpstr>
      <vt:lpstr>MS Gothic</vt:lpstr>
      <vt:lpstr>Arial Unicode MS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怕瓦落地</cp:lastModifiedBy>
  <cp:revision>3</cp:revision>
  <dcterms:created xsi:type="dcterms:W3CDTF">2026-01-26T08:32:55Z</dcterms:created>
  <dcterms:modified xsi:type="dcterms:W3CDTF">2026-01-26T08:33:46Z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2026-01-26T16:26:28Z</vt:filetime>
  </property>
  <property fmtid="{D5CDD505-2E9C-101B-9397-08002B2CF9AE}" pid="4" name="UsrData">
    <vt:lpwstr>c72288ed90e44d5d969ddaa8c786b4f9</vt:lpwstr>
  </property>
  <property fmtid="{D5CDD505-2E9C-101B-9397-08002B2CF9AE}" pid="5" name="AIGC">
    <vt:lpwstr>{"Label":"1","ContentProducer":"001191110108MA01KP2T5U00000","ProduceID":"43df3c783f4d46f7b62d74219d7508c7","ReservedCode1":"30460221008b0ee12695fbd219df6ab6a622760299e19a9d929188388d86c5144d8fe8f337022100ddd5c167d36bd7824a3e863ca362e6a05f759327020855791455fe48ee63bc48","ContentPropagator":"001191110108MA01KP2T5U00000","PropagateID":"43df3c783f4d46f7b62d74219d7508c7","ReservedCode2":"30460221008b0ee12695fbd219df6ab6a622760299e19a9d929188388d86c5144d8fe8f337022100ddd5c167d36bd7824a3e863ca362e6a05f759327020855791455fe48ee63bc48"}</vt:lpwstr>
  </property>
  <property fmtid="{D5CDD505-2E9C-101B-9397-08002B2CF9AE}" pid="6" name="KSOProductBuildVer">
    <vt:lpwstr>2052-12.1.0.24657</vt:lpwstr>
  </property>
  <property fmtid="{D5CDD505-2E9C-101B-9397-08002B2CF9AE}" pid="7" name="ICV">
    <vt:lpwstr>0A79BB9DD0594B6D933E5636707EDAEB_13</vt:lpwstr>
  </property>
</Properties>
</file>