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0" r:id="rId3"/>
    <p:sldMasterId id="2147483652" r:id="rId4"/>
    <p:sldMasterId id="2147483654" r:id="rId5"/>
    <p:sldMasterId id="2147483656" r:id="rId6"/>
    <p:sldMasterId id="2147483658" r:id="rId7"/>
  </p:sldMasterIdLst>
  <p:notesMasterIdLst>
    <p:notesMasterId r:id="rId9"/>
  </p:notesMasterIdLst>
  <p:sldIdLst>
    <p:sldId id="256" r:id="rId8"/>
    <p:sldId id="258" r:id="rId10"/>
    <p:sldId id="260" r:id="rId11"/>
    <p:sldId id="267" r:id="rId12"/>
    <p:sldId id="268" r:id="rId13"/>
    <p:sldId id="261" r:id="rId14"/>
    <p:sldId id="262" r:id="rId15"/>
    <p:sldId id="265" r:id="rId16"/>
    <p:sldId id="266" r:id="rId17"/>
    <p:sldId id="263" r:id="rId18"/>
  </p:sld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3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 showGuides="1">
      <p:cViewPr varScale="1">
        <p:scale>
          <a:sx n="136" d="100"/>
          <a:sy n="136" d="100"/>
        </p:scale>
        <p:origin x="216" y="312"/>
      </p:cViewPr>
      <p:guideLst>
        <p:guide orient="horz" pos="1533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image" Target="../media/image20.png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1" Type="http://schemas.openxmlformats.org/officeDocument/2006/relationships/notesSlide" Target="../notesSlides/notesSlide6.xml"/><Relationship Id="rId10" Type="http://schemas.openxmlformats.org/officeDocument/2006/relationships/slideLayout" Target="../slideLayouts/slideLayout4.xml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9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DF6F9"/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76200" cy="5143500"/>
          </a:xfrm>
          <a:prstGeom prst="rect">
            <a:avLst/>
          </a:prstGeom>
          <a:solidFill>
            <a:srgbClr val="006D77"/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7524750" y="-285750"/>
            <a:ext cx="1905000" cy="1905000"/>
          </a:xfrm>
          <a:prstGeom prst="ellipse">
            <a:avLst/>
          </a:prstGeom>
          <a:solidFill>
            <a:srgbClr val="83C5BE">
              <a:alpha val="30000"/>
            </a:srgbClr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7143750" y="0"/>
            <a:ext cx="1428750" cy="1428750"/>
          </a:xfrm>
          <a:prstGeom prst="ellipse">
            <a:avLst/>
          </a:prstGeom>
          <a:solidFill>
            <a:srgbClr val="83C5BE">
              <a:alpha val="20000"/>
            </a:srgbClr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571500" y="1571625"/>
            <a:ext cx="1143000" cy="28575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571500" y="952500"/>
            <a:ext cx="7955280" cy="7715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altLang="zh-CN" sz="4000" b="1" kern="0" spc="150" dirty="0">
                <a:solidFill>
                  <a:srgbClr val="006D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DS</a:t>
            </a:r>
            <a:r>
              <a:rPr lang="zh-CN" altLang="en-US" sz="4000" b="1" kern="0" spc="150" dirty="0">
                <a:solidFill>
                  <a:srgbClr val="006D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自定义</a:t>
            </a:r>
            <a:r>
              <a:rPr lang="en-US" sz="4000" b="1" kern="0" spc="150" dirty="0">
                <a:solidFill>
                  <a:srgbClr val="006D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方案使用指南</a:t>
            </a:r>
            <a:endParaRPr lang="en-US" sz="4000" dirty="0"/>
          </a:p>
        </p:txBody>
      </p:sp>
      <p:sp>
        <p:nvSpPr>
          <p:cNvPr id="8" name="Text 6"/>
          <p:cNvSpPr/>
          <p:nvPr/>
        </p:nvSpPr>
        <p:spPr>
          <a:xfrm>
            <a:off x="571500" y="1857375"/>
            <a:ext cx="2713355" cy="3810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zh-CN" altLang="en-US" sz="1900" dirty="0">
                <a:solidFill>
                  <a:srgbClr val="006D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你也能成为方案</a:t>
            </a:r>
            <a:r>
              <a:rPr lang="zh-CN" altLang="en-US" sz="1900" dirty="0">
                <a:solidFill>
                  <a:srgbClr val="006D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设计高手</a:t>
            </a:r>
            <a:endParaRPr lang="zh-CN" altLang="en-US" sz="1900" dirty="0">
              <a:solidFill>
                <a:srgbClr val="006D7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sp>
        <p:nvSpPr>
          <p:cNvPr id="9" name="Text 7"/>
          <p:cNvSpPr/>
          <p:nvPr/>
        </p:nvSpPr>
        <p:spPr>
          <a:xfrm>
            <a:off x="571500" y="2239645"/>
            <a:ext cx="2667000" cy="19050"/>
          </a:xfrm>
          <a:prstGeom prst="rect">
            <a:avLst/>
          </a:prstGeom>
          <a:solidFill>
            <a:srgbClr val="83C5BE">
              <a:alpha val="50000"/>
            </a:srgbClr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7905750" y="4191000"/>
            <a:ext cx="762000" cy="38100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8191500" y="3905250"/>
            <a:ext cx="38100" cy="762000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0" y="5105400"/>
            <a:ext cx="9144000" cy="38100"/>
          </a:xfrm>
          <a:prstGeom prst="rect">
            <a:avLst/>
          </a:prstGeom>
          <a:solidFill>
            <a:srgbClr val="006D77"/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641350" y="2735580"/>
            <a:ext cx="36906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DF6F9"/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381000" y="266700"/>
            <a:ext cx="4572000" cy="8763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006D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常见操作</a:t>
            </a:r>
            <a:r>
              <a:rPr lang="zh-CN" altLang="en-US" sz="2200" b="1" dirty="0">
                <a:solidFill>
                  <a:srgbClr val="006D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问题</a:t>
            </a:r>
            <a:endParaRPr lang="zh-CN" altLang="en-US" sz="2200" b="1" dirty="0">
              <a:solidFill>
                <a:srgbClr val="006D7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sp>
        <p:nvSpPr>
          <p:cNvPr id="4" name="Text 2"/>
          <p:cNvSpPr/>
          <p:nvPr/>
        </p:nvSpPr>
        <p:spPr>
          <a:xfrm>
            <a:off x="4572000" y="333375"/>
            <a:ext cx="5029200" cy="42654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80"/>
              </a:lnSpc>
              <a:buNone/>
            </a:pPr>
            <a:r>
              <a:rPr lang="en-US" sz="85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了解临床操作中最易忽视的关键点，避免常见错误，提升治疗效果与患者满意度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0" y="857250"/>
            <a:ext cx="9144000" cy="19050"/>
          </a:xfrm>
          <a:prstGeom prst="rect">
            <a:avLst/>
          </a:prstGeom>
          <a:solidFill>
            <a:srgbClr val="83C5BE">
              <a:alpha val="40000"/>
            </a:srgbClr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4572000" y="1047750"/>
            <a:ext cx="4191000" cy="1143000"/>
          </a:xfrm>
          <a:prstGeom prst="roundRect">
            <a:avLst>
              <a:gd name="adj" fmla="val 8333"/>
            </a:avLst>
          </a:prstGeom>
          <a:solidFill>
            <a:srgbClr val="FFFFFF"/>
          </a:solidFill>
          <a:effectLst>
            <a:outerShdw blurRad="95250" dist="19050" dir="5400000" algn="bl" rotWithShape="0">
              <a:srgbClr val="000000">
                <a:alpha val="6000"/>
              </a:srgbClr>
            </a:outerShdw>
          </a:effectLst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Shape 5"/>
          <p:cNvSpPr/>
          <p:nvPr/>
        </p:nvSpPr>
        <p:spPr>
          <a:xfrm>
            <a:off x="4595813" y="1047750"/>
            <a:ext cx="0" cy="1143000"/>
          </a:xfrm>
          <a:prstGeom prst="line">
            <a:avLst/>
          </a:prstGeom>
          <a:noFill/>
          <a:ln w="47625">
            <a:solidFill>
              <a:srgbClr val="E29578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203190" y="1219200"/>
            <a:ext cx="2122170" cy="2286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altLang="zh-CN" sz="1000" b="1" dirty="0">
                <a:solidFill>
                  <a:srgbClr val="006D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7</a:t>
            </a:r>
            <a:r>
              <a:rPr lang="zh-CN" altLang="en-US" sz="1000" b="1" dirty="0">
                <a:solidFill>
                  <a:srgbClr val="006D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号牙未萌导致默认</a:t>
            </a:r>
            <a:r>
              <a:rPr lang="en-US" altLang="zh-CN" sz="1000" b="1" dirty="0">
                <a:solidFill>
                  <a:srgbClr val="006D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7</a:t>
            </a:r>
            <a:r>
              <a:rPr lang="zh-CN" altLang="en-US" sz="1000" b="1" dirty="0">
                <a:solidFill>
                  <a:srgbClr val="006D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缺失</a:t>
            </a:r>
            <a:endParaRPr lang="zh-CN" altLang="en-US" sz="1000" b="1" dirty="0">
              <a:solidFill>
                <a:srgbClr val="006D7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sp>
        <p:nvSpPr>
          <p:cNvPr id="9" name="Text 7"/>
          <p:cNvSpPr/>
          <p:nvPr/>
        </p:nvSpPr>
        <p:spPr>
          <a:xfrm>
            <a:off x="4772025" y="1181100"/>
            <a:ext cx="266700" cy="266700"/>
          </a:xfrm>
          <a:prstGeom prst="ellipse">
            <a:avLst/>
          </a:prstGeom>
          <a:solidFill>
            <a:srgbClr val="E29578"/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4733925" y="1200150"/>
            <a:ext cx="3429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-apple-system" pitchFamily="34" charset="0"/>
                <a:ea typeface="-apple-system" pitchFamily="34" charset="-122"/>
                <a:cs typeface="-apple-system" pitchFamily="34" charset="-120"/>
              </a:rPr>
              <a:t>1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5076825" y="1809750"/>
            <a:ext cx="685800" cy="1333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006D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正确操作：</a:t>
            </a:r>
            <a:endParaRPr lang="en-US" sz="900" dirty="0"/>
          </a:p>
        </p:txBody>
      </p:sp>
      <p:sp>
        <p:nvSpPr>
          <p:cNvPr id="14" name="Text 12"/>
          <p:cNvSpPr/>
          <p:nvPr/>
        </p:nvSpPr>
        <p:spPr>
          <a:xfrm>
            <a:off x="5672157" y="1809115"/>
            <a:ext cx="1920240" cy="1333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9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7</a:t>
            </a:r>
            <a:r>
              <a:rPr lang="zh-CN" altLang="en-US" sz="9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的</a:t>
            </a:r>
            <a:r>
              <a:rPr lang="zh-CN" altLang="en-US" sz="9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间隙可选修复</a:t>
            </a:r>
            <a:endParaRPr lang="zh-CN" altLang="en-US" sz="90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4572000" y="2286000"/>
            <a:ext cx="4191000" cy="1143000"/>
          </a:xfrm>
          <a:prstGeom prst="roundRect">
            <a:avLst>
              <a:gd name="adj" fmla="val 8333"/>
            </a:avLst>
          </a:prstGeom>
          <a:solidFill>
            <a:srgbClr val="FFFFFF"/>
          </a:solidFill>
          <a:effectLst>
            <a:outerShdw blurRad="95250" dist="19050" dir="5400000" algn="bl" rotWithShape="0">
              <a:srgbClr val="000000">
                <a:alpha val="6000"/>
              </a:srgbClr>
            </a:outerShdw>
          </a:effectLst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6" name="Shape 14"/>
          <p:cNvSpPr/>
          <p:nvPr/>
        </p:nvSpPr>
        <p:spPr>
          <a:xfrm>
            <a:off x="4595813" y="2286000"/>
            <a:ext cx="0" cy="1143000"/>
          </a:xfrm>
          <a:prstGeom prst="line">
            <a:avLst/>
          </a:prstGeom>
          <a:noFill/>
          <a:ln w="47625">
            <a:solidFill>
              <a:srgbClr val="83C5BE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5027295" y="2447290"/>
            <a:ext cx="1666240" cy="2286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zh-CN" altLang="en-US" sz="1000" b="1" dirty="0">
                <a:solidFill>
                  <a:srgbClr val="006D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暂时无法对多生牙编辑</a:t>
            </a:r>
            <a:endParaRPr lang="en-US" sz="1000" dirty="0"/>
          </a:p>
        </p:txBody>
      </p:sp>
      <p:sp>
        <p:nvSpPr>
          <p:cNvPr id="18" name="Text 16"/>
          <p:cNvSpPr/>
          <p:nvPr/>
        </p:nvSpPr>
        <p:spPr>
          <a:xfrm>
            <a:off x="4772025" y="2419350"/>
            <a:ext cx="266700" cy="266700"/>
          </a:xfrm>
          <a:prstGeom prst="ellipse">
            <a:avLst/>
          </a:prstGeom>
          <a:solidFill>
            <a:srgbClr val="83C5BE"/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4733925" y="2438400"/>
            <a:ext cx="3429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-apple-system" pitchFamily="34" charset="0"/>
                <a:ea typeface="-apple-system" pitchFamily="34" charset="-122"/>
                <a:cs typeface="-apple-system" pitchFamily="34" charset="-120"/>
              </a:rPr>
              <a:t>2</a:t>
            </a:r>
            <a:endParaRPr lang="en-US" sz="1200" dirty="0"/>
          </a:p>
        </p:txBody>
      </p:sp>
      <p:sp>
        <p:nvSpPr>
          <p:cNvPr id="24" name="Text 22"/>
          <p:cNvSpPr/>
          <p:nvPr/>
        </p:nvSpPr>
        <p:spPr>
          <a:xfrm>
            <a:off x="4572000" y="3524250"/>
            <a:ext cx="4191000" cy="1143000"/>
          </a:xfrm>
          <a:prstGeom prst="roundRect">
            <a:avLst>
              <a:gd name="adj" fmla="val 8333"/>
            </a:avLst>
          </a:prstGeom>
          <a:solidFill>
            <a:srgbClr val="FFFFFF"/>
          </a:solidFill>
          <a:effectLst>
            <a:outerShdw blurRad="95250" dist="19050" dir="5400000" algn="bl" rotWithShape="0">
              <a:srgbClr val="000000">
                <a:alpha val="6000"/>
              </a:srgbClr>
            </a:outerShdw>
          </a:effectLst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5" name="Shape 23"/>
          <p:cNvSpPr/>
          <p:nvPr/>
        </p:nvSpPr>
        <p:spPr>
          <a:xfrm>
            <a:off x="4595813" y="3524250"/>
            <a:ext cx="0" cy="1143000"/>
          </a:xfrm>
          <a:prstGeom prst="line">
            <a:avLst/>
          </a:prstGeom>
          <a:noFill/>
          <a:ln w="47625">
            <a:solidFill>
              <a:srgbClr val="006D77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5214620" y="3676650"/>
            <a:ext cx="2503805" cy="2286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zh-CN" altLang="en-US" sz="1000" b="1" dirty="0">
                <a:solidFill>
                  <a:srgbClr val="006D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不建议在磨牙远中间隙不足时选择</a:t>
            </a:r>
            <a:r>
              <a:rPr lang="zh-CN" altLang="en-US" sz="1000" b="1" dirty="0">
                <a:solidFill>
                  <a:srgbClr val="006D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远移磨牙</a:t>
            </a:r>
            <a:endParaRPr lang="zh-CN" altLang="en-US" sz="1000" b="1" dirty="0">
              <a:solidFill>
                <a:srgbClr val="006D7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sp>
        <p:nvSpPr>
          <p:cNvPr id="27" name="Text 25"/>
          <p:cNvSpPr/>
          <p:nvPr/>
        </p:nvSpPr>
        <p:spPr>
          <a:xfrm>
            <a:off x="4772025" y="3657600"/>
            <a:ext cx="266700" cy="266700"/>
          </a:xfrm>
          <a:prstGeom prst="ellipse">
            <a:avLst/>
          </a:prstGeom>
          <a:solidFill>
            <a:srgbClr val="006D77"/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8" name="Text 26"/>
          <p:cNvSpPr/>
          <p:nvPr/>
        </p:nvSpPr>
        <p:spPr>
          <a:xfrm>
            <a:off x="4733925" y="3676650"/>
            <a:ext cx="3429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-apple-system" pitchFamily="34" charset="0"/>
                <a:ea typeface="-apple-system" pitchFamily="34" charset="-122"/>
                <a:cs typeface="-apple-system" pitchFamily="34" charset="-120"/>
              </a:rPr>
              <a:t>3</a:t>
            </a:r>
            <a:endParaRPr lang="en-US" sz="1200" dirty="0"/>
          </a:p>
        </p:txBody>
      </p:sp>
      <p:sp>
        <p:nvSpPr>
          <p:cNvPr id="31" name="Text 29"/>
          <p:cNvSpPr/>
          <p:nvPr/>
        </p:nvSpPr>
        <p:spPr>
          <a:xfrm>
            <a:off x="5076825" y="4286250"/>
            <a:ext cx="685800" cy="1333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006D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正确操作：</a:t>
            </a:r>
            <a:endParaRPr lang="en-US" sz="900" dirty="0"/>
          </a:p>
        </p:txBody>
      </p:sp>
      <p:sp>
        <p:nvSpPr>
          <p:cNvPr id="32" name="Text 30"/>
          <p:cNvSpPr/>
          <p:nvPr/>
        </p:nvSpPr>
        <p:spPr>
          <a:xfrm>
            <a:off x="5607050" y="4286250"/>
            <a:ext cx="2604770" cy="1333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zh-CN" altLang="en-US" sz="9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建议参考全景片或</a:t>
            </a:r>
            <a:r>
              <a:rPr lang="en-US" altLang="zh-CN" sz="9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CBCT</a:t>
            </a:r>
            <a:r>
              <a:rPr lang="zh-CN" altLang="en-US" sz="9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确认骨量，再制定</a:t>
            </a:r>
            <a:r>
              <a:rPr lang="zh-CN" altLang="en-US" sz="9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方案。</a:t>
            </a:r>
            <a:endParaRPr lang="zh-CN" altLang="en-US" sz="90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sp>
        <p:nvSpPr>
          <p:cNvPr id="33" name="Text 31"/>
          <p:cNvSpPr/>
          <p:nvPr/>
        </p:nvSpPr>
        <p:spPr>
          <a:xfrm>
            <a:off x="1524000" y="2238375"/>
            <a:ext cx="1524000" cy="1524000"/>
          </a:xfrm>
          <a:prstGeom prst="ellipse">
            <a:avLst/>
          </a:prstGeom>
          <a:ln w="28575">
            <a:solidFill>
              <a:srgbClr val="83C5BE"/>
            </a:solidFill>
          </a:ln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4" name="Text 32"/>
          <p:cNvSpPr/>
          <p:nvPr/>
        </p:nvSpPr>
        <p:spPr>
          <a:xfrm>
            <a:off x="1619250" y="2333625"/>
            <a:ext cx="1333500" cy="1333500"/>
          </a:xfrm>
          <a:prstGeom prst="ellipse">
            <a:avLst/>
          </a:prstGeom>
          <a:ln w="14288">
            <a:solidFill>
              <a:srgbClr val="83C5BE"/>
            </a:solidFill>
          </a:ln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5" name="Shape 33"/>
          <p:cNvSpPr/>
          <p:nvPr/>
        </p:nvSpPr>
        <p:spPr>
          <a:xfrm>
            <a:off x="2286000" y="2476500"/>
            <a:ext cx="619125" cy="1000125"/>
          </a:xfrm>
          <a:prstGeom prst="line">
            <a:avLst/>
          </a:prstGeom>
          <a:noFill/>
          <a:ln w="38100">
            <a:solidFill>
              <a:srgbClr val="E29578"/>
            </a:solidFill>
            <a:prstDash val="solid"/>
          </a:ln>
        </p:spPr>
      </p:sp>
      <p:sp>
        <p:nvSpPr>
          <p:cNvPr id="36" name="Shape 34"/>
          <p:cNvSpPr/>
          <p:nvPr/>
        </p:nvSpPr>
        <p:spPr>
          <a:xfrm flipH="1">
            <a:off x="1666875" y="3476625"/>
            <a:ext cx="1238250" cy="0"/>
          </a:xfrm>
          <a:prstGeom prst="line">
            <a:avLst/>
          </a:prstGeom>
          <a:noFill/>
          <a:ln w="38100">
            <a:solidFill>
              <a:srgbClr val="E29578"/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 flipV="1">
            <a:off x="1666875" y="2476500"/>
            <a:ext cx="619125" cy="1000125"/>
          </a:xfrm>
          <a:prstGeom prst="line">
            <a:avLst/>
          </a:prstGeom>
          <a:noFill/>
          <a:ln w="38100">
            <a:solidFill>
              <a:srgbClr val="E29578"/>
            </a:solidFill>
            <a:prstDash val="solid"/>
          </a:ln>
        </p:spPr>
      </p:sp>
      <p:sp>
        <p:nvSpPr>
          <p:cNvPr id="38" name="Text 36"/>
          <p:cNvSpPr/>
          <p:nvPr/>
        </p:nvSpPr>
        <p:spPr>
          <a:xfrm>
            <a:off x="2219325" y="2762250"/>
            <a:ext cx="133350" cy="333375"/>
          </a:xfrm>
          <a:prstGeom prst="roundRect">
            <a:avLst>
              <a:gd name="adj" fmla="val 50000"/>
            </a:avLst>
          </a:prstGeom>
          <a:solidFill>
            <a:srgbClr val="E29578"/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9" name="Text 37"/>
          <p:cNvSpPr/>
          <p:nvPr/>
        </p:nvSpPr>
        <p:spPr>
          <a:xfrm>
            <a:off x="2219325" y="3200400"/>
            <a:ext cx="133350" cy="133350"/>
          </a:xfrm>
          <a:prstGeom prst="ellipse">
            <a:avLst/>
          </a:prstGeom>
          <a:solidFill>
            <a:srgbClr val="E29578"/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0" name="Text 38"/>
          <p:cNvSpPr/>
          <p:nvPr/>
        </p:nvSpPr>
        <p:spPr>
          <a:xfrm>
            <a:off x="381000" y="4762500"/>
            <a:ext cx="4572000" cy="1905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850" dirty="0">
                <a:solidFill>
                  <a:srgbClr val="006D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细节决定成败，规范操作是成功治疗的关键</a:t>
            </a:r>
            <a:endParaRPr lang="en-US" sz="850" dirty="0"/>
          </a:p>
        </p:txBody>
      </p:sp>
      <p:sp>
        <p:nvSpPr>
          <p:cNvPr id="41" name="Text 39"/>
          <p:cNvSpPr/>
          <p:nvPr/>
        </p:nvSpPr>
        <p:spPr>
          <a:xfrm>
            <a:off x="8496300" y="4572000"/>
            <a:ext cx="342900" cy="342900"/>
          </a:xfrm>
          <a:prstGeom prst="ellipse">
            <a:avLst/>
          </a:prstGeom>
          <a:solidFill>
            <a:srgbClr val="006D77"/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2" name="Text 40"/>
          <p:cNvSpPr/>
          <p:nvPr/>
        </p:nvSpPr>
        <p:spPr>
          <a:xfrm>
            <a:off x="8496300" y="4629150"/>
            <a:ext cx="3429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chemeClr val="bg1"/>
                </a:solidFill>
              </a:rPr>
              <a:t>6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38725" y="1421765"/>
            <a:ext cx="847725" cy="319405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450" y="1447165"/>
            <a:ext cx="847725" cy="300355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240" y="1437640"/>
            <a:ext cx="843280" cy="309880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8795" y="1790700"/>
            <a:ext cx="1379855" cy="3168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DF6F9"/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0" cy="0"/>
          </a:xfrm>
          <a:prstGeom prst="ellipse">
            <a:avLst/>
          </a:prstGeom>
          <a:solidFill>
            <a:srgbClr val="006D77">
              <a:alpha val="8000"/>
            </a:srgbClr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0" y="0"/>
            <a:ext cx="9144000" cy="57150"/>
          </a:xfrm>
          <a:prstGeom prst="rect">
            <a:avLst/>
          </a:prstGeom>
          <a:solidFill>
            <a:srgbClr val="006D77"/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0" y="762000"/>
            <a:ext cx="76200" cy="3619500"/>
          </a:xfrm>
          <a:prstGeom prst="rect">
            <a:avLst/>
          </a:prstGeom>
          <a:solidFill>
            <a:srgbClr val="83C5BE"/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571500" y="381000"/>
            <a:ext cx="9601200" cy="42669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60"/>
              </a:lnSpc>
              <a:buNone/>
            </a:pPr>
            <a:r>
              <a:rPr lang="en-US" sz="2200" b="1" dirty="0">
                <a:solidFill>
                  <a:srgbClr val="006D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引言：</a:t>
            </a:r>
            <a:r>
              <a:rPr lang="en-US" sz="2200" dirty="0">
                <a:solidFill>
                  <a:srgbClr val="006D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rPr>
              <a:t>为什么需要</a:t>
            </a:r>
            <a:r>
              <a:rPr lang="zh-CN" altLang="en-US" sz="2200" dirty="0">
                <a:solidFill>
                  <a:srgbClr val="006D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rPr>
              <a:t>自定义</a:t>
            </a:r>
            <a:r>
              <a:rPr lang="en-US" sz="2200" dirty="0">
                <a:solidFill>
                  <a:srgbClr val="006D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rPr>
              <a:t>方案工具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571500" y="857250"/>
            <a:ext cx="9601200" cy="2286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006D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传统正畸方案的局限性 vs 智能化解决方案</a:t>
            </a:r>
            <a:endParaRPr lang="en-US" sz="1000" dirty="0"/>
          </a:p>
        </p:txBody>
      </p:sp>
      <p:sp>
        <p:nvSpPr>
          <p:cNvPr id="9" name="Text 7"/>
          <p:cNvSpPr/>
          <p:nvPr/>
        </p:nvSpPr>
        <p:spPr>
          <a:xfrm>
            <a:off x="571500" y="1333500"/>
            <a:ext cx="304800" cy="3048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552450" y="1371600"/>
            <a:ext cx="3429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华文中宋" panose="02010600040101010101" charset="-122"/>
                <a:ea typeface="华文中宋" panose="02010600040101010101" charset="-122"/>
                <a:cs typeface="-apple-system" pitchFamily="34" charset="-120"/>
              </a:rPr>
              <a:t>1</a:t>
            </a:r>
            <a:endParaRPr lang="en-US" sz="1200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1" name="Text 9"/>
          <p:cNvSpPr/>
          <p:nvPr/>
        </p:nvSpPr>
        <p:spPr>
          <a:xfrm>
            <a:off x="996315" y="1376045"/>
            <a:ext cx="5257800" cy="2476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spcAft>
                <a:spcPts val="900"/>
              </a:spcAft>
              <a:buNone/>
            </a:pPr>
            <a:r>
              <a:rPr lang="zh-CN" altLang="en-US" sz="1150" b="1" dirty="0">
                <a:solidFill>
                  <a:srgbClr val="006D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检查特定方案前牙移动</a:t>
            </a:r>
            <a:r>
              <a:rPr lang="zh-CN" altLang="en-US" sz="1150" b="1" dirty="0">
                <a:solidFill>
                  <a:srgbClr val="006D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量</a:t>
            </a:r>
            <a:endParaRPr lang="zh-CN" altLang="en-US" sz="1150" b="1" dirty="0">
              <a:solidFill>
                <a:srgbClr val="006D7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914400" y="1623695"/>
            <a:ext cx="4381500" cy="719733"/>
          </a:xfrm>
          <a:prstGeom prst="rect">
            <a:avLst/>
          </a:prstGeom>
          <a:noFill/>
        </p:spPr>
        <p:txBody>
          <a:bodyPr wrap="square" lIns="95250" tIns="0" rIns="0" bIns="0" rtlCol="0" anchor="t"/>
          <a:lstStyle/>
          <a:p>
            <a:pPr marL="95250" indent="-95250" algn="l">
              <a:lnSpc>
                <a:spcPts val="1890"/>
              </a:lnSpc>
              <a:buSzPct val="100000"/>
              <a:buChar char="•"/>
            </a:pPr>
            <a:r>
              <a:rPr lang="zh-CN" altLang="en-US" sz="85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显示</a:t>
            </a:r>
            <a:r>
              <a:rPr lang="zh-CN" altLang="en-US" sz="85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前牙冠移动量</a:t>
            </a:r>
            <a:endParaRPr lang="en-US" sz="850" dirty="0"/>
          </a:p>
          <a:p>
            <a:pPr marL="95250" indent="-95250" algn="l">
              <a:lnSpc>
                <a:spcPts val="1890"/>
              </a:lnSpc>
              <a:buSzPct val="100000"/>
              <a:buChar char="•"/>
            </a:pPr>
            <a:r>
              <a:rPr lang="zh-CN" altLang="en-US" sz="85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作为拔牙拔牙病例内收边界</a:t>
            </a:r>
            <a:r>
              <a:rPr lang="zh-CN" altLang="en-US" sz="85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参考</a:t>
            </a:r>
            <a:endParaRPr lang="zh-CN" altLang="en-US" sz="85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  <a:p>
            <a:pPr marL="95250" indent="-95250" algn="l">
              <a:lnSpc>
                <a:spcPts val="1890"/>
              </a:lnSpc>
              <a:buSzPct val="100000"/>
              <a:buChar char="•"/>
            </a:pPr>
            <a:r>
              <a:rPr lang="zh-CN" altLang="en-US" sz="850" dirty="0"/>
              <a:t>作为软组织内收量</a:t>
            </a:r>
            <a:r>
              <a:rPr lang="zh-CN" altLang="en-US" sz="850" dirty="0"/>
              <a:t>的参考。</a:t>
            </a:r>
            <a:endParaRPr lang="en-US" sz="850" dirty="0"/>
          </a:p>
          <a:p>
            <a:pPr marL="95250" indent="-95250" algn="l">
              <a:lnSpc>
                <a:spcPts val="1890"/>
              </a:lnSpc>
              <a:buSzPct val="100000"/>
              <a:buChar char="•"/>
            </a:pPr>
            <a:endParaRPr lang="en-US" sz="850" dirty="0"/>
          </a:p>
        </p:txBody>
      </p:sp>
      <p:sp>
        <p:nvSpPr>
          <p:cNvPr id="13" name="Text 11"/>
          <p:cNvSpPr/>
          <p:nvPr/>
        </p:nvSpPr>
        <p:spPr>
          <a:xfrm>
            <a:off x="571500" y="2524125"/>
            <a:ext cx="304800" cy="304800"/>
          </a:xfrm>
          <a:prstGeom prst="roundRect">
            <a:avLst>
              <a:gd name="adj" fmla="val 50000"/>
            </a:avLst>
          </a:prstGeom>
          <a:solidFill>
            <a:srgbClr val="006D77"/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552450" y="2562225"/>
            <a:ext cx="3429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-apple-system" pitchFamily="34" charset="0"/>
                <a:ea typeface="-apple-system" pitchFamily="34" charset="-122"/>
                <a:cs typeface="-apple-system" pitchFamily="34" charset="-120"/>
              </a:rPr>
              <a:t>2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971550" y="2586355"/>
            <a:ext cx="5257800" cy="2476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algn="l">
              <a:spcAft>
                <a:spcPts val="900"/>
              </a:spcAft>
              <a:buClrTx/>
              <a:buSzTx/>
              <a:buFontTx/>
              <a:buNone/>
            </a:pPr>
            <a:r>
              <a:rPr lang="zh-CN" altLang="en-US" sz="1150" b="1" dirty="0">
                <a:solidFill>
                  <a:srgbClr val="006D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满足医生</a:t>
            </a:r>
            <a:r>
              <a:rPr lang="zh-CN" altLang="en-US" sz="1150" b="1" dirty="0">
                <a:solidFill>
                  <a:srgbClr val="006D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方案设计偏好</a:t>
            </a:r>
            <a:endParaRPr lang="zh-CN" altLang="en-US" sz="1150" b="1" dirty="0">
              <a:solidFill>
                <a:srgbClr val="006D7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571500" y="3714750"/>
            <a:ext cx="304800" cy="304800"/>
          </a:xfrm>
          <a:prstGeom prst="roundRect">
            <a:avLst>
              <a:gd name="adj" fmla="val 50000"/>
            </a:avLst>
          </a:prstGeom>
          <a:solidFill>
            <a:srgbClr val="83C5BE"/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552450" y="3752850"/>
            <a:ext cx="3429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-apple-system" pitchFamily="34" charset="0"/>
                <a:ea typeface="-apple-system" pitchFamily="34" charset="-122"/>
                <a:cs typeface="-apple-system" pitchFamily="34" charset="-120"/>
              </a:rPr>
              <a:t>3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971550" y="3752850"/>
            <a:ext cx="5257800" cy="2476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algn="l">
              <a:spcAft>
                <a:spcPts val="900"/>
              </a:spcAft>
              <a:buClrTx/>
              <a:buSzTx/>
              <a:buFontTx/>
              <a:buNone/>
            </a:pPr>
            <a:r>
              <a:rPr lang="zh-CN" altLang="en-US" sz="1150" b="1" dirty="0">
                <a:solidFill>
                  <a:srgbClr val="006D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解决部分临界手术病例进入护航治疗的</a:t>
            </a:r>
            <a:r>
              <a:rPr lang="zh-CN" altLang="en-US" sz="1150" b="1" dirty="0">
                <a:solidFill>
                  <a:srgbClr val="006D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问题</a:t>
            </a:r>
            <a:endParaRPr lang="zh-CN" altLang="en-US" sz="1150" b="1" dirty="0">
              <a:solidFill>
                <a:srgbClr val="006D7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876300" y="2839085"/>
            <a:ext cx="4381500" cy="479822"/>
          </a:xfrm>
          <a:prstGeom prst="rect">
            <a:avLst/>
          </a:prstGeom>
          <a:noFill/>
        </p:spPr>
        <p:txBody>
          <a:bodyPr wrap="square" lIns="95250" tIns="0" rIns="0" bIns="0" rtlCol="0" anchor="t"/>
          <a:lstStyle/>
          <a:p>
            <a:pPr marL="95250" indent="-95250" algn="l">
              <a:lnSpc>
                <a:spcPts val="1890"/>
              </a:lnSpc>
              <a:buSzPct val="100000"/>
              <a:buChar char="•"/>
            </a:pPr>
            <a:r>
              <a:rPr lang="zh-CN" altLang="en-US" sz="85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这个病例不拔牙行不行，去釉量多少</a:t>
            </a:r>
            <a:r>
              <a:rPr lang="zh-CN" altLang="en-US" sz="85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呢？</a:t>
            </a:r>
            <a:endParaRPr lang="zh-CN" altLang="en-US" sz="85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  <a:p>
            <a:pPr marL="95250" indent="-95250" algn="l">
              <a:lnSpc>
                <a:spcPts val="1890"/>
              </a:lnSpc>
              <a:buSzPct val="100000"/>
              <a:buChar char="•"/>
            </a:pPr>
            <a:r>
              <a:rPr lang="zh-CN" altLang="en-US" sz="85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拔</a:t>
            </a:r>
            <a:r>
              <a:rPr lang="en-US" altLang="zh-CN" sz="85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85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还是拔</a:t>
            </a:r>
            <a:r>
              <a:rPr lang="en-US" altLang="zh-CN" sz="85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85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？</a:t>
            </a:r>
            <a:endParaRPr lang="zh-CN" altLang="en-US" sz="85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95250" indent="-95250" algn="l">
              <a:lnSpc>
                <a:spcPts val="1890"/>
              </a:lnSpc>
              <a:buSzPct val="100000"/>
              <a:buChar char="•"/>
            </a:pPr>
            <a:r>
              <a:rPr lang="zh-CN" altLang="en-US" sz="85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告别用隐形模拟排牙等半天的</a:t>
            </a:r>
            <a:r>
              <a:rPr lang="zh-CN" altLang="en-US" sz="85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痛苦。</a:t>
            </a:r>
            <a:endParaRPr lang="zh-CN" altLang="en-US" sz="85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4" name="Text 32"/>
          <p:cNvSpPr/>
          <p:nvPr/>
        </p:nvSpPr>
        <p:spPr>
          <a:xfrm>
            <a:off x="401955" y="4545330"/>
            <a:ext cx="8001000" cy="476250"/>
          </a:xfrm>
          <a:prstGeom prst="roundRect">
            <a:avLst>
              <a:gd name="adj" fmla="val 16000"/>
            </a:avLst>
          </a:prstGeom>
          <a:solidFill>
            <a:srgbClr val="006D77"/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5" name="Text 33"/>
          <p:cNvSpPr/>
          <p:nvPr/>
        </p:nvSpPr>
        <p:spPr>
          <a:xfrm>
            <a:off x="2364105" y="4659630"/>
            <a:ext cx="3982720" cy="2476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50" b="1" kern="0" spc="15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让正畸方案设计变得更简单、更高效、更规范</a:t>
            </a:r>
            <a:endParaRPr lang="en-US" sz="1150" dirty="0"/>
          </a:p>
        </p:txBody>
      </p:sp>
      <p:sp>
        <p:nvSpPr>
          <p:cNvPr id="38" name="Text 36"/>
          <p:cNvSpPr/>
          <p:nvPr/>
        </p:nvSpPr>
        <p:spPr>
          <a:xfrm>
            <a:off x="8496300" y="4572000"/>
            <a:ext cx="342900" cy="342900"/>
          </a:xfrm>
          <a:prstGeom prst="ellipse">
            <a:avLst/>
          </a:prstGeom>
          <a:solidFill>
            <a:srgbClr val="006D77"/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9" name="Text 37"/>
          <p:cNvSpPr/>
          <p:nvPr/>
        </p:nvSpPr>
        <p:spPr>
          <a:xfrm>
            <a:off x="8496300" y="4629150"/>
            <a:ext cx="3429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1"/>
          <a:srcRect r="1889"/>
          <a:stretch>
            <a:fillRect/>
          </a:stretch>
        </p:blipFill>
        <p:spPr>
          <a:xfrm>
            <a:off x="3068320" y="1176020"/>
            <a:ext cx="5770880" cy="16529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DF6F9"/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381000" y="266700"/>
            <a:ext cx="2880360" cy="3810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900" dirty="0">
                <a:solidFill>
                  <a:srgbClr val="006D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-apple-system" pitchFamily="34" charset="-120"/>
              </a:rPr>
              <a:t>方案生成与调整建议</a:t>
            </a:r>
            <a:endParaRPr lang="en-US" sz="1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 2"/>
          <p:cNvSpPr/>
          <p:nvPr/>
        </p:nvSpPr>
        <p:spPr>
          <a:xfrm>
            <a:off x="381000" y="571500"/>
            <a:ext cx="960120" cy="1905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850" dirty="0">
                <a:solidFill>
                  <a:srgbClr val="83C5BE"/>
                </a:solidFill>
                <a:latin typeface="-apple-system" pitchFamily="34" charset="0"/>
                <a:ea typeface="-apple-system" pitchFamily="34" charset="-122"/>
                <a:cs typeface="-apple-system" pitchFamily="34" charset="-120"/>
              </a:rPr>
              <a:t>核心功能模块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381000" y="819150"/>
            <a:ext cx="762000" cy="28575"/>
          </a:xfrm>
          <a:prstGeom prst="roundRect">
            <a:avLst>
              <a:gd name="adj" fmla="val 50000"/>
            </a:avLst>
          </a:prstGeom>
          <a:solidFill>
            <a:srgbClr val="E29578"/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381000" y="1095375"/>
            <a:ext cx="2667000" cy="1952625"/>
          </a:xfrm>
          <a:prstGeom prst="roundRect">
            <a:avLst>
              <a:gd name="adj" fmla="val 4324"/>
            </a:avLst>
          </a:prstGeom>
          <a:solidFill>
            <a:srgbClr val="FFFFFF"/>
          </a:solidFill>
          <a:ln w="9525">
            <a:solidFill>
              <a:srgbClr val="83C5BE"/>
            </a:solidFill>
          </a:ln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Shape 5"/>
          <p:cNvSpPr/>
          <p:nvPr/>
        </p:nvSpPr>
        <p:spPr>
          <a:xfrm flipV="1">
            <a:off x="381000" y="1095375"/>
            <a:ext cx="0" cy="76200"/>
          </a:xfrm>
          <a:prstGeom prst="line">
            <a:avLst/>
          </a:prstGeom>
          <a:noFill/>
          <a:ln w="19050">
            <a:solidFill>
              <a:srgbClr val="006D77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381000" y="1095375"/>
            <a:ext cx="76200" cy="0"/>
          </a:xfrm>
          <a:prstGeom prst="line">
            <a:avLst/>
          </a:prstGeom>
          <a:noFill/>
          <a:ln w="19050">
            <a:solidFill>
              <a:srgbClr val="006D77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457200" y="1171575"/>
            <a:ext cx="304800" cy="304800"/>
          </a:xfrm>
          <a:prstGeom prst="ellipse">
            <a:avLst/>
          </a:prstGeom>
          <a:solidFill>
            <a:srgbClr val="006D77"/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438150" y="1209675"/>
            <a:ext cx="3429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-apple-system" pitchFamily="34" charset="0"/>
                <a:ea typeface="-apple-system" pitchFamily="34" charset="-122"/>
                <a:cs typeface="-apple-system" pitchFamily="34" charset="-120"/>
              </a:rPr>
              <a:t>1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857250" y="1176338"/>
            <a:ext cx="731520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zh-CN" altLang="en-US" sz="1400" b="1" dirty="0">
                <a:solidFill>
                  <a:srgbClr val="006D77"/>
                </a:solidFill>
                <a:latin typeface="-apple-system" pitchFamily="34" charset="0"/>
                <a:ea typeface="-apple-system" pitchFamily="34" charset="-122"/>
                <a:cs typeface="-apple-system" pitchFamily="34" charset="-120"/>
              </a:rPr>
              <a:t>调整中</a:t>
            </a:r>
            <a:r>
              <a:rPr lang="en-US" sz="1400" b="1" dirty="0">
                <a:solidFill>
                  <a:srgbClr val="006D77"/>
                </a:solidFill>
                <a:latin typeface="-apple-system" pitchFamily="34" charset="0"/>
                <a:ea typeface="-apple-system" pitchFamily="34" charset="-122"/>
                <a:cs typeface="-apple-system" pitchFamily="34" charset="-120"/>
              </a:rPr>
              <a:t>线</a:t>
            </a:r>
            <a:endParaRPr lang="zh-CN" alt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781050" y="1476375"/>
            <a:ext cx="2136140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zh-CN" altLang="en-US" sz="10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-apple-system" pitchFamily="34" charset="-120"/>
              </a:rPr>
              <a:t>以面中线为基准，确定上牙列中线的偏移方向及偏移距离。按比例估算。</a:t>
            </a:r>
            <a:endParaRPr lang="zh-CN" altLang="en-US" sz="1000" dirty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-apple-system" pitchFamily="34" charset="-120"/>
            </a:endParaRPr>
          </a:p>
        </p:txBody>
      </p:sp>
      <p:sp>
        <p:nvSpPr>
          <p:cNvPr id="24" name="Text 22"/>
          <p:cNvSpPr/>
          <p:nvPr/>
        </p:nvSpPr>
        <p:spPr>
          <a:xfrm>
            <a:off x="3238500" y="1095375"/>
            <a:ext cx="2667000" cy="1952625"/>
          </a:xfrm>
          <a:prstGeom prst="roundRect">
            <a:avLst>
              <a:gd name="adj" fmla="val 4324"/>
            </a:avLst>
          </a:prstGeom>
          <a:solidFill>
            <a:srgbClr val="FFFFFF"/>
          </a:solidFill>
          <a:ln w="9525">
            <a:solidFill>
              <a:srgbClr val="83C5BE"/>
            </a:solidFill>
          </a:ln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5" name="Shape 23"/>
          <p:cNvSpPr/>
          <p:nvPr/>
        </p:nvSpPr>
        <p:spPr>
          <a:xfrm flipV="1">
            <a:off x="3238500" y="1095375"/>
            <a:ext cx="0" cy="76200"/>
          </a:xfrm>
          <a:prstGeom prst="line">
            <a:avLst/>
          </a:prstGeom>
          <a:noFill/>
          <a:ln w="19050">
            <a:solidFill>
              <a:srgbClr val="006D77"/>
            </a:solidFill>
            <a:prstDash val="solid"/>
          </a:ln>
        </p:spPr>
      </p:sp>
      <p:sp>
        <p:nvSpPr>
          <p:cNvPr id="26" name="Shape 24"/>
          <p:cNvSpPr/>
          <p:nvPr/>
        </p:nvSpPr>
        <p:spPr>
          <a:xfrm>
            <a:off x="3238500" y="1095375"/>
            <a:ext cx="76200" cy="0"/>
          </a:xfrm>
          <a:prstGeom prst="line">
            <a:avLst/>
          </a:prstGeom>
          <a:noFill/>
          <a:ln w="19050">
            <a:solidFill>
              <a:srgbClr val="006D77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3314700" y="1171575"/>
            <a:ext cx="304800" cy="304800"/>
          </a:xfrm>
          <a:prstGeom prst="ellipse">
            <a:avLst/>
          </a:prstGeom>
          <a:solidFill>
            <a:srgbClr val="006D77"/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4" name="Text 32"/>
          <p:cNvSpPr/>
          <p:nvPr/>
        </p:nvSpPr>
        <p:spPr>
          <a:xfrm>
            <a:off x="3295650" y="1209675"/>
            <a:ext cx="3429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-apple-system" pitchFamily="34" charset="0"/>
                <a:ea typeface="-apple-system" pitchFamily="34" charset="-122"/>
                <a:cs typeface="-apple-system" pitchFamily="34" charset="-120"/>
              </a:rPr>
              <a:t>2</a:t>
            </a:r>
            <a:endParaRPr lang="en-US" sz="1200" dirty="0"/>
          </a:p>
        </p:txBody>
      </p:sp>
      <p:sp>
        <p:nvSpPr>
          <p:cNvPr id="35" name="Text 33"/>
          <p:cNvSpPr/>
          <p:nvPr/>
        </p:nvSpPr>
        <p:spPr>
          <a:xfrm>
            <a:off x="3714750" y="1176655"/>
            <a:ext cx="120078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006D77"/>
                </a:solidFill>
                <a:latin typeface="-apple-system" pitchFamily="34" charset="0"/>
                <a:ea typeface="-apple-system" pitchFamily="34" charset="-122"/>
                <a:cs typeface="-apple-system" pitchFamily="34" charset="-120"/>
              </a:rPr>
              <a:t>确认</a:t>
            </a:r>
            <a:r>
              <a:rPr lang="zh-CN" altLang="en-US" sz="1400" b="1" dirty="0">
                <a:solidFill>
                  <a:srgbClr val="006D77"/>
                </a:solidFill>
                <a:latin typeface="-apple-system" pitchFamily="34" charset="0"/>
                <a:ea typeface="-apple-system" pitchFamily="34" charset="-122"/>
                <a:cs typeface="-apple-system" pitchFamily="34" charset="-120"/>
              </a:rPr>
              <a:t>前牙</a:t>
            </a:r>
            <a:r>
              <a:rPr lang="zh-CN" altLang="en-US" sz="1400" b="1" dirty="0">
                <a:solidFill>
                  <a:srgbClr val="006D77"/>
                </a:solidFill>
                <a:latin typeface="-apple-system" pitchFamily="34" charset="0"/>
                <a:ea typeface="-apple-system" pitchFamily="34" charset="-122"/>
                <a:cs typeface="-apple-system" pitchFamily="34" charset="-120"/>
              </a:rPr>
              <a:t>定位</a:t>
            </a:r>
            <a:endParaRPr lang="zh-CN" altLang="en-US" sz="1400" b="1" dirty="0">
              <a:solidFill>
                <a:srgbClr val="006D77"/>
              </a:solidFill>
              <a:latin typeface="-apple-system" pitchFamily="34" charset="0"/>
              <a:ea typeface="-apple-system" pitchFamily="34" charset="-122"/>
              <a:cs typeface="-apple-system" pitchFamily="34" charset="-120"/>
            </a:endParaRPr>
          </a:p>
        </p:txBody>
      </p:sp>
      <p:sp>
        <p:nvSpPr>
          <p:cNvPr id="42" name="Text 40"/>
          <p:cNvSpPr/>
          <p:nvPr/>
        </p:nvSpPr>
        <p:spPr>
          <a:xfrm>
            <a:off x="6096000" y="1095375"/>
            <a:ext cx="2667000" cy="1957705"/>
          </a:xfrm>
          <a:prstGeom prst="roundRect">
            <a:avLst>
              <a:gd name="adj" fmla="val 4324"/>
            </a:avLst>
          </a:prstGeom>
          <a:solidFill>
            <a:srgbClr val="FFFFFF"/>
          </a:solidFill>
          <a:ln w="9525">
            <a:solidFill>
              <a:srgbClr val="83C5BE"/>
            </a:solidFill>
          </a:ln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3" name="Shape 41"/>
          <p:cNvSpPr/>
          <p:nvPr/>
        </p:nvSpPr>
        <p:spPr>
          <a:xfrm flipV="1">
            <a:off x="6096000" y="1095375"/>
            <a:ext cx="0" cy="76200"/>
          </a:xfrm>
          <a:prstGeom prst="line">
            <a:avLst/>
          </a:prstGeom>
          <a:noFill/>
          <a:ln w="19050">
            <a:solidFill>
              <a:srgbClr val="006D77"/>
            </a:solidFill>
            <a:prstDash val="solid"/>
          </a:ln>
        </p:spPr>
      </p:sp>
      <p:sp>
        <p:nvSpPr>
          <p:cNvPr id="44" name="Shape 42"/>
          <p:cNvSpPr/>
          <p:nvPr/>
        </p:nvSpPr>
        <p:spPr>
          <a:xfrm>
            <a:off x="6096000" y="1095375"/>
            <a:ext cx="76200" cy="0"/>
          </a:xfrm>
          <a:prstGeom prst="line">
            <a:avLst/>
          </a:prstGeom>
          <a:noFill/>
          <a:ln w="19050">
            <a:solidFill>
              <a:srgbClr val="006D77"/>
            </a:solidFill>
            <a:prstDash val="solid"/>
          </a:ln>
        </p:spPr>
      </p:sp>
      <p:sp>
        <p:nvSpPr>
          <p:cNvPr id="45" name="Text 43"/>
          <p:cNvSpPr/>
          <p:nvPr/>
        </p:nvSpPr>
        <p:spPr>
          <a:xfrm>
            <a:off x="6172200" y="1171575"/>
            <a:ext cx="304800" cy="304800"/>
          </a:xfrm>
          <a:prstGeom prst="ellipse">
            <a:avLst/>
          </a:prstGeom>
          <a:solidFill>
            <a:srgbClr val="006D77"/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4" name="Text 52"/>
          <p:cNvSpPr/>
          <p:nvPr/>
        </p:nvSpPr>
        <p:spPr>
          <a:xfrm>
            <a:off x="6153150" y="1209675"/>
            <a:ext cx="3429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-apple-system" pitchFamily="34" charset="0"/>
                <a:ea typeface="-apple-system" pitchFamily="34" charset="-122"/>
                <a:cs typeface="-apple-system" pitchFamily="34" charset="-120"/>
              </a:rPr>
              <a:t>3</a:t>
            </a:r>
            <a:endParaRPr lang="en-US" sz="1200" dirty="0"/>
          </a:p>
        </p:txBody>
      </p:sp>
      <p:sp>
        <p:nvSpPr>
          <p:cNvPr id="55" name="Text 53"/>
          <p:cNvSpPr/>
          <p:nvPr/>
        </p:nvSpPr>
        <p:spPr>
          <a:xfrm>
            <a:off x="6572250" y="1176655"/>
            <a:ext cx="214566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zh-CN" altLang="en-US" sz="1400" b="1" dirty="0">
                <a:solidFill>
                  <a:srgbClr val="006D77"/>
                </a:solidFill>
                <a:latin typeface="-apple-system" pitchFamily="34" charset="0"/>
                <a:ea typeface="-apple-system" pitchFamily="34" charset="-122"/>
                <a:cs typeface="-apple-system" pitchFamily="34" charset="-120"/>
              </a:rPr>
              <a:t>选择拔牙牙位及间隙</a:t>
            </a:r>
            <a:r>
              <a:rPr lang="zh-CN" altLang="en-US" sz="1400" b="1" dirty="0">
                <a:solidFill>
                  <a:srgbClr val="006D77"/>
                </a:solidFill>
                <a:latin typeface="-apple-system" pitchFamily="34" charset="0"/>
                <a:ea typeface="-apple-system" pitchFamily="34" charset="-122"/>
                <a:cs typeface="-apple-system" pitchFamily="34" charset="-120"/>
              </a:rPr>
              <a:t>分配</a:t>
            </a:r>
            <a:endParaRPr lang="zh-CN" altLang="en-US" sz="1400" b="1" dirty="0">
              <a:solidFill>
                <a:srgbClr val="006D77"/>
              </a:solidFill>
              <a:latin typeface="-apple-system" pitchFamily="34" charset="0"/>
              <a:ea typeface="-apple-system" pitchFamily="34" charset="-122"/>
              <a:cs typeface="-apple-system" pitchFamily="34" charset="-120"/>
            </a:endParaRPr>
          </a:p>
        </p:txBody>
      </p:sp>
      <p:sp>
        <p:nvSpPr>
          <p:cNvPr id="56" name="Text 54"/>
          <p:cNvSpPr/>
          <p:nvPr/>
        </p:nvSpPr>
        <p:spPr>
          <a:xfrm>
            <a:off x="6477000" y="1520825"/>
            <a:ext cx="191706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555555"/>
                </a:solidFill>
                <a:latin typeface="华文中宋" panose="02010600040101010101" charset="-122"/>
                <a:ea typeface="华文中宋" panose="02010600040101010101" charset="-122"/>
                <a:cs typeface="-apple-system" pitchFamily="34" charset="-120"/>
              </a:rPr>
              <a:t>根据</a:t>
            </a:r>
            <a:r>
              <a:rPr lang="zh-CN" altLang="en-US" sz="1000" dirty="0">
                <a:solidFill>
                  <a:srgbClr val="555555"/>
                </a:solidFill>
                <a:latin typeface="华文中宋" panose="02010600040101010101" charset="-122"/>
                <a:ea typeface="华文中宋" panose="02010600040101010101" charset="-122"/>
                <a:cs typeface="-apple-system" pitchFamily="34" charset="-120"/>
              </a:rPr>
              <a:t>要求选择拔牙牙位。</a:t>
            </a:r>
            <a:endParaRPr lang="zh-CN" altLang="en-US" sz="1000" dirty="0">
              <a:solidFill>
                <a:srgbClr val="555555"/>
              </a:solidFill>
              <a:latin typeface="华文中宋" panose="02010600040101010101" charset="-122"/>
              <a:ea typeface="华文中宋" panose="02010600040101010101" charset="-122"/>
              <a:cs typeface="-apple-system" pitchFamily="34" charset="-120"/>
            </a:endParaRPr>
          </a:p>
          <a:p>
            <a:pPr marL="0" indent="0" algn="l">
              <a:buNone/>
            </a:pPr>
            <a:r>
              <a:rPr lang="zh-CN" altLang="en-US" sz="1000" dirty="0">
                <a:solidFill>
                  <a:srgbClr val="555555"/>
                </a:solidFill>
                <a:latin typeface="华文中宋" panose="02010600040101010101" charset="-122"/>
                <a:ea typeface="华文中宋" panose="02010600040101010101" charset="-122"/>
                <a:cs typeface="-apple-system" pitchFamily="34" charset="-120"/>
              </a:rPr>
              <a:t>哪些位置需要预留间隙及关闭</a:t>
            </a:r>
            <a:endParaRPr lang="zh-CN" altLang="en-US" sz="1000" dirty="0">
              <a:solidFill>
                <a:srgbClr val="555555"/>
              </a:solidFill>
              <a:latin typeface="华文中宋" panose="02010600040101010101" charset="-122"/>
              <a:ea typeface="华文中宋" panose="02010600040101010101" charset="-122"/>
              <a:cs typeface="-apple-system" pitchFamily="34" charset="-120"/>
            </a:endParaRPr>
          </a:p>
        </p:txBody>
      </p:sp>
      <p:sp>
        <p:nvSpPr>
          <p:cNvPr id="62" name="Shape 60"/>
          <p:cNvSpPr/>
          <p:nvPr/>
        </p:nvSpPr>
        <p:spPr>
          <a:xfrm>
            <a:off x="2905125" y="1952625"/>
            <a:ext cx="381000" cy="0"/>
          </a:xfrm>
          <a:prstGeom prst="line">
            <a:avLst/>
          </a:prstGeom>
          <a:noFill/>
          <a:ln w="19050">
            <a:solidFill>
              <a:srgbClr val="83C5BE"/>
            </a:solidFill>
            <a:prstDash val="solid"/>
          </a:ln>
        </p:spPr>
      </p:sp>
      <p:sp>
        <p:nvSpPr>
          <p:cNvPr id="63" name="Shape 61"/>
          <p:cNvSpPr/>
          <p:nvPr/>
        </p:nvSpPr>
        <p:spPr>
          <a:xfrm>
            <a:off x="3238500" y="1905000"/>
            <a:ext cx="47625" cy="47625"/>
          </a:xfrm>
          <a:prstGeom prst="line">
            <a:avLst/>
          </a:prstGeom>
          <a:noFill/>
          <a:ln w="19050">
            <a:solidFill>
              <a:srgbClr val="83C5BE"/>
            </a:solidFill>
            <a:prstDash val="solid"/>
          </a:ln>
        </p:spPr>
      </p:sp>
      <p:sp>
        <p:nvSpPr>
          <p:cNvPr id="64" name="Shape 62"/>
          <p:cNvSpPr/>
          <p:nvPr/>
        </p:nvSpPr>
        <p:spPr>
          <a:xfrm flipH="1">
            <a:off x="3238500" y="1952625"/>
            <a:ext cx="47625" cy="47625"/>
          </a:xfrm>
          <a:prstGeom prst="line">
            <a:avLst/>
          </a:prstGeom>
          <a:noFill/>
          <a:ln w="19050">
            <a:solidFill>
              <a:srgbClr val="83C5BE"/>
            </a:solidFill>
            <a:prstDash val="solid"/>
          </a:ln>
        </p:spPr>
      </p:sp>
      <p:sp>
        <p:nvSpPr>
          <p:cNvPr id="65" name="Shape 63"/>
          <p:cNvSpPr/>
          <p:nvPr/>
        </p:nvSpPr>
        <p:spPr>
          <a:xfrm>
            <a:off x="5762625" y="1952625"/>
            <a:ext cx="381000" cy="0"/>
          </a:xfrm>
          <a:prstGeom prst="line">
            <a:avLst/>
          </a:prstGeom>
          <a:noFill/>
          <a:ln w="19050">
            <a:solidFill>
              <a:srgbClr val="83C5BE"/>
            </a:solidFill>
            <a:prstDash val="solid"/>
          </a:ln>
        </p:spPr>
      </p:sp>
      <p:sp>
        <p:nvSpPr>
          <p:cNvPr id="66" name="Shape 64"/>
          <p:cNvSpPr/>
          <p:nvPr/>
        </p:nvSpPr>
        <p:spPr>
          <a:xfrm>
            <a:off x="6096000" y="1905000"/>
            <a:ext cx="47625" cy="47625"/>
          </a:xfrm>
          <a:prstGeom prst="line">
            <a:avLst/>
          </a:prstGeom>
          <a:noFill/>
          <a:ln w="19050">
            <a:solidFill>
              <a:srgbClr val="83C5BE"/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 flipH="1">
            <a:off x="6096000" y="1952625"/>
            <a:ext cx="47625" cy="47625"/>
          </a:xfrm>
          <a:prstGeom prst="line">
            <a:avLst/>
          </a:prstGeom>
          <a:noFill/>
          <a:ln w="19050">
            <a:solidFill>
              <a:srgbClr val="83C5BE"/>
            </a:solidFill>
            <a:prstDash val="solid"/>
          </a:ln>
        </p:spPr>
      </p:sp>
      <p:sp>
        <p:nvSpPr>
          <p:cNvPr id="68" name="Text 66"/>
          <p:cNvSpPr/>
          <p:nvPr/>
        </p:nvSpPr>
        <p:spPr>
          <a:xfrm>
            <a:off x="504825" y="3599815"/>
            <a:ext cx="1097280" cy="2286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zh-CN" altLang="en-US" sz="1000" b="1" dirty="0">
                <a:solidFill>
                  <a:srgbClr val="006D77"/>
                </a:solidFill>
                <a:latin typeface="-apple-system" pitchFamily="34" charset="0"/>
                <a:ea typeface="-apple-system" pitchFamily="34" charset="-122"/>
                <a:cs typeface="-apple-system" pitchFamily="34" charset="-120"/>
              </a:rPr>
              <a:t>其他参数</a:t>
            </a:r>
            <a:r>
              <a:rPr lang="en-US" sz="1000" b="1" dirty="0">
                <a:solidFill>
                  <a:srgbClr val="006D77"/>
                </a:solidFill>
                <a:latin typeface="-apple-system" pitchFamily="34" charset="0"/>
                <a:ea typeface="-apple-system" pitchFamily="34" charset="-122"/>
                <a:cs typeface="-apple-system" pitchFamily="34" charset="-120"/>
              </a:rPr>
              <a:t>说明</a:t>
            </a:r>
            <a:endParaRPr lang="en-US" sz="1000" dirty="0"/>
          </a:p>
        </p:txBody>
      </p:sp>
      <p:sp>
        <p:nvSpPr>
          <p:cNvPr id="69" name="Text 67"/>
          <p:cNvSpPr/>
          <p:nvPr/>
        </p:nvSpPr>
        <p:spPr>
          <a:xfrm>
            <a:off x="504825" y="3885565"/>
            <a:ext cx="1905000" cy="714375"/>
          </a:xfrm>
          <a:prstGeom prst="roundRect">
            <a:avLst>
              <a:gd name="adj" fmla="val 8000"/>
            </a:avLst>
          </a:prstGeom>
          <a:solidFill>
            <a:srgbClr val="006D77"/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0" name="Text 68"/>
          <p:cNvSpPr/>
          <p:nvPr/>
        </p:nvSpPr>
        <p:spPr>
          <a:xfrm>
            <a:off x="1002983" y="4004628"/>
            <a:ext cx="908685" cy="2095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zh-CN" altLang="en-US" sz="1100" b="1" dirty="0">
                <a:solidFill>
                  <a:srgbClr val="FFFFFF"/>
                </a:solidFill>
                <a:latin typeface="华文中宋" panose="02010600040101010101" charset="-122"/>
                <a:ea typeface="华文中宋" panose="02010600040101010101" charset="-122"/>
                <a:cs typeface="-apple-system" pitchFamily="34" charset="-120"/>
              </a:rPr>
              <a:t>覆合盖</a:t>
            </a:r>
            <a:r>
              <a:rPr lang="en-US" sz="1100" b="1" dirty="0">
                <a:solidFill>
                  <a:srgbClr val="FFFFFF"/>
                </a:solidFill>
                <a:latin typeface="华文中宋" panose="02010600040101010101" charset="-122"/>
                <a:ea typeface="华文中宋" panose="02010600040101010101" charset="-122"/>
                <a:cs typeface="-apple-system" pitchFamily="34" charset="-120"/>
              </a:rPr>
              <a:t>选择</a:t>
            </a:r>
            <a:endParaRPr lang="en-US" sz="1100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1" name="Text 69"/>
          <p:cNvSpPr/>
          <p:nvPr/>
        </p:nvSpPr>
        <p:spPr>
          <a:xfrm>
            <a:off x="686470" y="4264025"/>
            <a:ext cx="1541711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83C5B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-apple-system" pitchFamily="34" charset="-120"/>
              </a:rPr>
              <a:t>1.5-2.5</a:t>
            </a:r>
            <a:r>
              <a:rPr lang="en-US" sz="1000" dirty="0">
                <a:solidFill>
                  <a:srgbClr val="83C5B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-apple-system" pitchFamily="34" charset="-120"/>
              </a:rPr>
              <a:t>cm</a:t>
            </a:r>
            <a:endParaRPr lang="en-US" sz="1000" dirty="0">
              <a:solidFill>
                <a:srgbClr val="83C5B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-apple-system" pitchFamily="34" charset="-120"/>
            </a:endParaRPr>
          </a:p>
        </p:txBody>
      </p:sp>
      <p:sp>
        <p:nvSpPr>
          <p:cNvPr id="72" name="Text 70"/>
          <p:cNvSpPr/>
          <p:nvPr/>
        </p:nvSpPr>
        <p:spPr>
          <a:xfrm>
            <a:off x="2600325" y="3885565"/>
            <a:ext cx="1905000" cy="714375"/>
          </a:xfrm>
          <a:prstGeom prst="roundRect">
            <a:avLst>
              <a:gd name="adj" fmla="val 8000"/>
            </a:avLst>
          </a:prstGeom>
          <a:solidFill>
            <a:srgbClr val="006D77"/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3" name="Text 71"/>
          <p:cNvSpPr/>
          <p:nvPr/>
        </p:nvSpPr>
        <p:spPr>
          <a:xfrm>
            <a:off x="3107055" y="3991293"/>
            <a:ext cx="891540" cy="2095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zh-CN" altLang="en-US" sz="1100" b="1" dirty="0">
                <a:solidFill>
                  <a:srgbClr val="FFFFFF"/>
                </a:solidFill>
                <a:latin typeface="华文中宋" panose="02010600040101010101" charset="-122"/>
                <a:ea typeface="华文中宋" panose="02010600040101010101" charset="-122"/>
                <a:cs typeface="-apple-system" pitchFamily="34" charset="-120"/>
              </a:rPr>
              <a:t>牙弓宽度变化</a:t>
            </a:r>
            <a:endParaRPr lang="zh-CN" altLang="en-US" sz="1100" b="1" dirty="0">
              <a:solidFill>
                <a:srgbClr val="FFFFFF"/>
              </a:solidFill>
              <a:latin typeface="华文中宋" panose="02010600040101010101" charset="-122"/>
              <a:ea typeface="华文中宋" panose="02010600040101010101" charset="-122"/>
              <a:cs typeface="-apple-system" pitchFamily="34" charset="-120"/>
            </a:endParaRPr>
          </a:p>
        </p:txBody>
      </p:sp>
      <p:sp>
        <p:nvSpPr>
          <p:cNvPr id="74" name="Text 72"/>
          <p:cNvSpPr/>
          <p:nvPr/>
        </p:nvSpPr>
        <p:spPr>
          <a:xfrm>
            <a:off x="2781970" y="4236085"/>
            <a:ext cx="1541711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zh-CN" altLang="en-US" sz="1000" dirty="0">
                <a:solidFill>
                  <a:srgbClr val="83C5B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安全范围</a:t>
            </a:r>
            <a:r>
              <a:rPr lang="en-US" altLang="zh-CN" sz="1000" dirty="0">
                <a:solidFill>
                  <a:srgbClr val="83C5B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0-4mm</a:t>
            </a:r>
            <a:endParaRPr lang="en-US" altLang="zh-CN" sz="1000" dirty="0">
              <a:solidFill>
                <a:srgbClr val="83C5B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5" name="Text 73"/>
          <p:cNvSpPr/>
          <p:nvPr/>
        </p:nvSpPr>
        <p:spPr>
          <a:xfrm>
            <a:off x="4695825" y="3885565"/>
            <a:ext cx="1905000" cy="714375"/>
          </a:xfrm>
          <a:prstGeom prst="roundRect">
            <a:avLst>
              <a:gd name="adj" fmla="val 8000"/>
            </a:avLst>
          </a:prstGeom>
          <a:solidFill>
            <a:srgbClr val="006D77"/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6" name="Text 74"/>
          <p:cNvSpPr/>
          <p:nvPr/>
        </p:nvSpPr>
        <p:spPr>
          <a:xfrm>
            <a:off x="5202555" y="3964623"/>
            <a:ext cx="891540" cy="2095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zh-CN" altLang="en-US" sz="1100" b="1" dirty="0">
                <a:solidFill>
                  <a:srgbClr val="FFFFFF"/>
                </a:solidFill>
                <a:latin typeface="华文中宋" panose="02010600040101010101" charset="-122"/>
                <a:ea typeface="华文中宋" panose="02010600040101010101" charset="-122"/>
                <a:cs typeface="-apple-system" pitchFamily="34" charset="-120"/>
              </a:rPr>
              <a:t>预留间隙</a:t>
            </a:r>
            <a:endParaRPr lang="zh-CN" altLang="en-US" sz="1100" b="1" dirty="0">
              <a:solidFill>
                <a:srgbClr val="FFFFFF"/>
              </a:solidFill>
              <a:latin typeface="华文中宋" panose="02010600040101010101" charset="-122"/>
              <a:ea typeface="华文中宋" panose="02010600040101010101" charset="-122"/>
              <a:cs typeface="-apple-system" pitchFamily="34" charset="-120"/>
            </a:endParaRPr>
          </a:p>
        </p:txBody>
      </p:sp>
      <p:sp>
        <p:nvSpPr>
          <p:cNvPr id="77" name="Text 75"/>
          <p:cNvSpPr/>
          <p:nvPr/>
        </p:nvSpPr>
        <p:spPr>
          <a:xfrm>
            <a:off x="4877470" y="4209415"/>
            <a:ext cx="1541711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zh-CN" altLang="en-US" sz="1000" dirty="0">
                <a:solidFill>
                  <a:srgbClr val="83C5B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超过</a:t>
            </a:r>
            <a:r>
              <a:rPr lang="en-US" altLang="zh-CN" sz="1000" dirty="0">
                <a:solidFill>
                  <a:srgbClr val="83C5B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sz="1000" dirty="0">
                <a:solidFill>
                  <a:srgbClr val="83C5B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时，总量分配至缺牙处近远中</a:t>
            </a:r>
            <a:r>
              <a:rPr lang="en-US" altLang="zh-CN" sz="1000" dirty="0">
                <a:solidFill>
                  <a:srgbClr val="83C5B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000" dirty="0">
                <a:solidFill>
                  <a:srgbClr val="83C5B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个缝隙内。</a:t>
            </a:r>
            <a:endParaRPr lang="zh-CN" altLang="en-US" sz="1000" dirty="0">
              <a:solidFill>
                <a:srgbClr val="83C5B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8" name="Text 76"/>
          <p:cNvSpPr/>
          <p:nvPr/>
        </p:nvSpPr>
        <p:spPr>
          <a:xfrm>
            <a:off x="8210550" y="400050"/>
            <a:ext cx="533400" cy="533400"/>
          </a:xfrm>
          <a:prstGeom prst="ellipse">
            <a:avLst/>
          </a:prstGeom>
          <a:ln w="9525">
            <a:solidFill>
              <a:srgbClr val="83C5BE"/>
            </a:solidFill>
          </a:ln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9" name="Text 77"/>
          <p:cNvSpPr/>
          <p:nvPr/>
        </p:nvSpPr>
        <p:spPr>
          <a:xfrm>
            <a:off x="8305800" y="495300"/>
            <a:ext cx="342900" cy="342900"/>
          </a:xfrm>
          <a:prstGeom prst="ellipse">
            <a:avLst/>
          </a:prstGeom>
          <a:ln w="9525">
            <a:solidFill>
              <a:srgbClr val="83C5BE"/>
            </a:solidFill>
          </a:ln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0" name="Text 78"/>
          <p:cNvSpPr/>
          <p:nvPr/>
        </p:nvSpPr>
        <p:spPr>
          <a:xfrm>
            <a:off x="8401050" y="590550"/>
            <a:ext cx="152400" cy="152400"/>
          </a:xfrm>
          <a:prstGeom prst="ellipse">
            <a:avLst/>
          </a:prstGeom>
          <a:solidFill>
            <a:srgbClr val="006D77">
              <a:alpha val="30000"/>
            </a:srgbClr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1" name="Text 79"/>
          <p:cNvSpPr/>
          <p:nvPr/>
        </p:nvSpPr>
        <p:spPr>
          <a:xfrm>
            <a:off x="8496300" y="4620895"/>
            <a:ext cx="342900" cy="342900"/>
          </a:xfrm>
          <a:prstGeom prst="ellipse">
            <a:avLst/>
          </a:prstGeom>
          <a:solidFill>
            <a:srgbClr val="006D77"/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2" name="Text 80"/>
          <p:cNvSpPr/>
          <p:nvPr/>
        </p:nvSpPr>
        <p:spPr>
          <a:xfrm>
            <a:off x="8496300" y="4678045"/>
            <a:ext cx="3429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chemeClr val="bg1"/>
                </a:solidFill>
              </a:rPr>
              <a:t>3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83" name="图片 82" descr="PixPin_2026-03-26_17-32-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1050" y="1823720"/>
            <a:ext cx="1352550" cy="748030"/>
          </a:xfrm>
          <a:prstGeom prst="rect">
            <a:avLst/>
          </a:prstGeom>
        </p:spPr>
      </p:pic>
      <p:sp>
        <p:nvSpPr>
          <p:cNvPr id="85" name="文本框 84"/>
          <p:cNvSpPr txBox="1"/>
          <p:nvPr/>
        </p:nvSpPr>
        <p:spPr>
          <a:xfrm>
            <a:off x="717550" y="2613660"/>
            <a:ext cx="2398395" cy="39878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上颌中切牙宽度约为</a:t>
            </a:r>
            <a:r>
              <a:rPr lang="en-US" altLang="zh-CN"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8.5mm</a:t>
            </a:r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endParaRPr lang="zh-CN" altLang="en-US" sz="1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下颌中切牙宽度约为</a:t>
            </a:r>
            <a:r>
              <a:rPr lang="en-US" altLang="zh-CN"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5.5mm</a:t>
            </a:r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1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7" name="Text 16"/>
          <p:cNvSpPr/>
          <p:nvPr/>
        </p:nvSpPr>
        <p:spPr>
          <a:xfrm>
            <a:off x="3573145" y="1529080"/>
            <a:ext cx="2136140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zh-CN" altLang="en-US" sz="10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可利用</a:t>
            </a:r>
            <a:r>
              <a:rPr lang="en-US" altLang="zh-CN" sz="10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Andrews</a:t>
            </a:r>
            <a:r>
              <a:rPr lang="zh-CN" altLang="en-US" sz="10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六要素、</a:t>
            </a:r>
            <a:r>
              <a:rPr lang="en-US" altLang="zh-CN" sz="10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Tweed</a:t>
            </a:r>
            <a:r>
              <a:rPr lang="zh-CN" altLang="en-US" sz="10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分析法、头影测量数据等参数确定内收量。</a:t>
            </a:r>
            <a:endParaRPr lang="zh-CN" altLang="en-US" sz="1000" dirty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pic>
        <p:nvPicPr>
          <p:cNvPr id="88" name="图片 87" descr="PixPin_2026-03-26_18-01-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625" y="1838325"/>
            <a:ext cx="968375" cy="1153160"/>
          </a:xfrm>
          <a:prstGeom prst="rect">
            <a:avLst/>
          </a:prstGeom>
        </p:spPr>
      </p:pic>
      <p:pic>
        <p:nvPicPr>
          <p:cNvPr id="89" name="图片 88" descr="PixPin_2026-03-26_18-17-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220" y="1952625"/>
            <a:ext cx="2461260" cy="491490"/>
          </a:xfrm>
          <a:prstGeom prst="rect">
            <a:avLst/>
          </a:prstGeom>
        </p:spPr>
      </p:pic>
      <p:sp>
        <p:nvSpPr>
          <p:cNvPr id="94" name="Text 67"/>
          <p:cNvSpPr/>
          <p:nvPr/>
        </p:nvSpPr>
        <p:spPr>
          <a:xfrm>
            <a:off x="6858000" y="3885565"/>
            <a:ext cx="1905000" cy="714375"/>
          </a:xfrm>
          <a:prstGeom prst="roundRect">
            <a:avLst>
              <a:gd name="adj" fmla="val 8000"/>
            </a:avLst>
          </a:prstGeom>
          <a:solidFill>
            <a:srgbClr val="006D77"/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95" name="Text 68"/>
          <p:cNvSpPr/>
          <p:nvPr/>
        </p:nvSpPr>
        <p:spPr>
          <a:xfrm>
            <a:off x="7356158" y="4004628"/>
            <a:ext cx="908685" cy="2095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zh-CN" altLang="en-US" sz="1100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确认方案</a:t>
            </a:r>
            <a:endParaRPr lang="zh-CN" altLang="en-US" sz="1100" dirty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96" name="Text 69"/>
          <p:cNvSpPr/>
          <p:nvPr/>
        </p:nvSpPr>
        <p:spPr>
          <a:xfrm>
            <a:off x="7039645" y="4264025"/>
            <a:ext cx="1541711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zh-CN" altLang="en-US" sz="1000" dirty="0">
                <a:solidFill>
                  <a:srgbClr val="83C5B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-apple-system" pitchFamily="34" charset="-120"/>
              </a:rPr>
              <a:t>可</a:t>
            </a:r>
            <a:r>
              <a:rPr lang="zh-CN" altLang="en-US" sz="1000" dirty="0">
                <a:solidFill>
                  <a:srgbClr val="83C5B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-apple-system" pitchFamily="34" charset="-120"/>
              </a:rPr>
              <a:t>修改方案</a:t>
            </a:r>
            <a:r>
              <a:rPr lang="zh-CN" altLang="en-US" sz="1000" dirty="0">
                <a:solidFill>
                  <a:srgbClr val="83C5B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-apple-system" pitchFamily="34" charset="-120"/>
              </a:rPr>
              <a:t>名称。</a:t>
            </a:r>
            <a:endParaRPr lang="zh-CN" altLang="en-US" sz="1000" dirty="0">
              <a:solidFill>
                <a:srgbClr val="83C5B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-apple-system" pitchFamily="34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DF6F9"/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381000" y="266700"/>
            <a:ext cx="10058400" cy="4381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006D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实战案例讲解 </a:t>
            </a:r>
            <a:r>
              <a:rPr lang="zh-CN" altLang="en-US" sz="2200" b="1" dirty="0">
                <a:solidFill>
                  <a:srgbClr val="006D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拔牙</a:t>
            </a:r>
            <a:endParaRPr lang="zh-CN" altLang="en-US" sz="2200" b="1" dirty="0">
              <a:solidFill>
                <a:srgbClr val="006D7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381000" y="1666875"/>
            <a:ext cx="2667000" cy="342900"/>
          </a:xfrm>
          <a:prstGeom prst="roundRect">
            <a:avLst>
              <a:gd name="adj" fmla="val 16667"/>
            </a:avLst>
          </a:prstGeom>
          <a:solidFill>
            <a:srgbClr val="006D77"/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381000" y="1666875"/>
            <a:ext cx="2667000" cy="342900"/>
          </a:xfrm>
          <a:prstGeom prst="roundRect">
            <a:avLst>
              <a:gd name="adj" fmla="val 16667"/>
            </a:avLst>
          </a:prstGeom>
          <a:solidFill>
            <a:srgbClr val="006D77"/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0" name="Text 18"/>
          <p:cNvSpPr/>
          <p:nvPr/>
        </p:nvSpPr>
        <p:spPr>
          <a:xfrm>
            <a:off x="737235" y="1724025"/>
            <a:ext cx="195453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zh-CN" altLang="en-US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关键</a:t>
            </a:r>
            <a:r>
              <a:rPr lang="en-US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一：</a:t>
            </a:r>
            <a:r>
              <a:rPr lang="zh-CN" altLang="en-US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调整中线</a:t>
            </a:r>
            <a:endParaRPr lang="zh-CN" altLang="en-US" sz="12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381000" y="2009775"/>
            <a:ext cx="2667000" cy="2762250"/>
          </a:xfrm>
          <a:prstGeom prst="rect">
            <a:avLst/>
          </a:prstGeom>
          <a:solidFill>
            <a:srgbClr val="FFFFFF"/>
          </a:solidFill>
          <a:effectLst>
            <a:outerShdw blurRad="114300" dist="19050" dir="5400000" algn="bl" rotWithShape="0">
              <a:srgbClr val="000000">
                <a:alpha val="8000"/>
              </a:srgbClr>
            </a:outerShdw>
          </a:effectLst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6" name="Text 34"/>
          <p:cNvSpPr/>
          <p:nvPr/>
        </p:nvSpPr>
        <p:spPr>
          <a:xfrm>
            <a:off x="3238500" y="1666875"/>
            <a:ext cx="2667000" cy="342900"/>
          </a:xfrm>
          <a:prstGeom prst="roundRect">
            <a:avLst>
              <a:gd name="adj" fmla="val 16667"/>
            </a:avLst>
          </a:prstGeom>
          <a:solidFill>
            <a:srgbClr val="83C5BE"/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7" name="Text 35"/>
          <p:cNvSpPr/>
          <p:nvPr/>
        </p:nvSpPr>
        <p:spPr>
          <a:xfrm>
            <a:off x="3238500" y="1666875"/>
            <a:ext cx="2667000" cy="342900"/>
          </a:xfrm>
          <a:prstGeom prst="roundRect">
            <a:avLst>
              <a:gd name="adj" fmla="val 16667"/>
            </a:avLst>
          </a:prstGeom>
          <a:solidFill>
            <a:srgbClr val="83C5BE"/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8" name="Text 36"/>
          <p:cNvSpPr/>
          <p:nvPr/>
        </p:nvSpPr>
        <p:spPr>
          <a:xfrm>
            <a:off x="3594735" y="1762125"/>
            <a:ext cx="195453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zh-CN" altLang="en-US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关键</a:t>
            </a:r>
            <a:r>
              <a:rPr lang="en-US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二：</a:t>
            </a:r>
            <a:r>
              <a:rPr lang="zh-CN" altLang="en-US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前牙</a:t>
            </a:r>
            <a:r>
              <a:rPr lang="zh-CN" altLang="en-US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定位</a:t>
            </a:r>
            <a:endParaRPr lang="zh-CN" altLang="en-US" sz="12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sp>
        <p:nvSpPr>
          <p:cNvPr id="39" name="Text 37"/>
          <p:cNvSpPr/>
          <p:nvPr/>
        </p:nvSpPr>
        <p:spPr>
          <a:xfrm>
            <a:off x="3238500" y="2009775"/>
            <a:ext cx="2667000" cy="2762250"/>
          </a:xfrm>
          <a:prstGeom prst="rect">
            <a:avLst/>
          </a:prstGeom>
          <a:solidFill>
            <a:srgbClr val="FFFFFF"/>
          </a:solidFill>
          <a:effectLst>
            <a:outerShdw blurRad="114300" dist="19050" dir="5400000" algn="bl" rotWithShape="0">
              <a:srgbClr val="000000">
                <a:alpha val="8000"/>
              </a:srgbClr>
            </a:outerShdw>
          </a:effectLst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1" name="Text 59"/>
          <p:cNvSpPr/>
          <p:nvPr/>
        </p:nvSpPr>
        <p:spPr>
          <a:xfrm>
            <a:off x="6096000" y="1666875"/>
            <a:ext cx="2667000" cy="342900"/>
          </a:xfrm>
          <a:prstGeom prst="roundRect">
            <a:avLst>
              <a:gd name="adj" fmla="val 16667"/>
            </a:avLst>
          </a:prstGeom>
          <a:solidFill>
            <a:srgbClr val="E29578"/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2" name="Text 60"/>
          <p:cNvSpPr/>
          <p:nvPr/>
        </p:nvSpPr>
        <p:spPr>
          <a:xfrm>
            <a:off x="6096000" y="1666875"/>
            <a:ext cx="2667000" cy="342900"/>
          </a:xfrm>
          <a:prstGeom prst="roundRect">
            <a:avLst>
              <a:gd name="adj" fmla="val 16667"/>
            </a:avLst>
          </a:prstGeom>
          <a:solidFill>
            <a:srgbClr val="E29578"/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3" name="Text 61"/>
          <p:cNvSpPr/>
          <p:nvPr/>
        </p:nvSpPr>
        <p:spPr>
          <a:xfrm>
            <a:off x="6452235" y="1762125"/>
            <a:ext cx="22606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zh-CN" altLang="en-US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关键</a:t>
            </a:r>
            <a:r>
              <a:rPr lang="en-US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三：</a:t>
            </a:r>
            <a:r>
              <a:rPr lang="zh-CN" altLang="en-US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选择拔牙</a:t>
            </a:r>
            <a:endParaRPr lang="zh-CN" altLang="en-US" sz="12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sp>
        <p:nvSpPr>
          <p:cNvPr id="64" name="Text 62"/>
          <p:cNvSpPr/>
          <p:nvPr/>
        </p:nvSpPr>
        <p:spPr>
          <a:xfrm>
            <a:off x="6096000" y="2009775"/>
            <a:ext cx="2667000" cy="2762250"/>
          </a:xfrm>
          <a:prstGeom prst="rect">
            <a:avLst/>
          </a:prstGeom>
          <a:solidFill>
            <a:srgbClr val="FFFFFF"/>
          </a:solidFill>
          <a:effectLst>
            <a:outerShdw blurRad="114300" dist="19050" dir="5400000" algn="bl" rotWithShape="0">
              <a:srgbClr val="000000">
                <a:alpha val="8000"/>
              </a:srgbClr>
            </a:outerShdw>
          </a:effectLst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91" name="Text 89"/>
          <p:cNvSpPr/>
          <p:nvPr/>
        </p:nvSpPr>
        <p:spPr>
          <a:xfrm>
            <a:off x="0" y="1571625"/>
            <a:ext cx="9144000" cy="19050"/>
          </a:xfrm>
          <a:prstGeom prst="rect">
            <a:avLst/>
          </a:prstGeom>
          <a:solidFill>
            <a:srgbClr val="83C5BE">
              <a:alpha val="30000"/>
            </a:srgbClr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92" name="Text 90"/>
          <p:cNvSpPr/>
          <p:nvPr/>
        </p:nvSpPr>
        <p:spPr>
          <a:xfrm>
            <a:off x="8496300" y="4572000"/>
            <a:ext cx="342900" cy="342900"/>
          </a:xfrm>
          <a:prstGeom prst="ellipse">
            <a:avLst/>
          </a:prstGeom>
          <a:solidFill>
            <a:srgbClr val="006D77"/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93" name="Text 91"/>
          <p:cNvSpPr/>
          <p:nvPr/>
        </p:nvSpPr>
        <p:spPr>
          <a:xfrm>
            <a:off x="8496300" y="4629150"/>
            <a:ext cx="3429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chemeClr val="bg1"/>
                </a:solidFill>
              </a:rPr>
              <a:t>4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357245" y="2947035"/>
            <a:ext cx="2452370" cy="4686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 fontAlgn="auto"/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想设计一个拔牙方案，可参考已自动生成拔牙方案的内收量。填写</a:t>
            </a:r>
            <a:r>
              <a:rPr lang="en-US" altLang="zh-CN" sz="1000">
                <a:latin typeface="微软雅黑" panose="020B0503020204020204" pitchFamily="34" charset="-122"/>
                <a:ea typeface="微软雅黑" panose="020B0503020204020204" pitchFamily="34" charset="-122"/>
              </a:rPr>
              <a:t>5mm</a:t>
            </a:r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左右。</a:t>
            </a:r>
            <a:endParaRPr lang="zh-CN" altLang="en-US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l" fontAlgn="auto"/>
            <a:endParaRPr lang="zh-CN" altLang="en-US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l" fontAlgn="auto"/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如果是不拔牙方案，可能需要唇倾前牙填写负值或填写</a:t>
            </a:r>
            <a:r>
              <a:rPr lang="en-US" altLang="zh-CN" sz="1000">
                <a:latin typeface="微软雅黑" panose="020B0503020204020204" pitchFamily="34" charset="-122"/>
                <a:ea typeface="微软雅黑" panose="020B0503020204020204" pitchFamily="34" charset="-122"/>
              </a:rPr>
              <a:t>0mm</a:t>
            </a:r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左右。</a:t>
            </a:r>
            <a:endParaRPr lang="en-US" altLang="zh-CN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l" fontAlgn="auto"/>
            <a:endParaRPr lang="en-US" altLang="zh-CN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6256655" y="2142490"/>
            <a:ext cx="223964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选择拔除</a:t>
            </a:r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牙位：关闭或修复</a:t>
            </a:r>
            <a:endParaRPr lang="zh-CN" altLang="en-US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文本框 108"/>
          <p:cNvSpPr txBox="1"/>
          <p:nvPr/>
        </p:nvSpPr>
        <p:spPr>
          <a:xfrm>
            <a:off x="6380480" y="4057650"/>
            <a:ext cx="223964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点击牙位，下拉选间隙分配</a:t>
            </a:r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方式。</a:t>
            </a:r>
            <a:endParaRPr lang="zh-CN" altLang="en-US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2335" y="2199640"/>
            <a:ext cx="1624330" cy="997585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823595" y="3415665"/>
            <a:ext cx="18681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不偏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345" y="2105025"/>
            <a:ext cx="1034415" cy="63944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550" y="2434590"/>
            <a:ext cx="2314575" cy="30988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0480" y="2788920"/>
            <a:ext cx="1319530" cy="1224280"/>
          </a:xfrm>
          <a:prstGeom prst="rect">
            <a:avLst/>
          </a:prstGeom>
        </p:spPr>
      </p:pic>
      <p:sp>
        <p:nvSpPr>
          <p:cNvPr id="45" name="Text 2"/>
          <p:cNvSpPr/>
          <p:nvPr/>
        </p:nvSpPr>
        <p:spPr>
          <a:xfrm>
            <a:off x="381000" y="904875"/>
            <a:ext cx="2190750" cy="571500"/>
          </a:xfrm>
          <a:prstGeom prst="roundRect">
            <a:avLst>
              <a:gd name="adj" fmla="val 13333"/>
            </a:avLst>
          </a:prstGeom>
          <a:solidFill>
            <a:srgbClr val="FFFFFF"/>
          </a:solidFill>
          <a:effectLst>
            <a:outerShdw blurRad="76200" dist="19050" dir="5400000" algn="bl" rotWithShape="0">
              <a:srgbClr val="000000">
                <a:alpha val="8000"/>
              </a:srgbClr>
            </a:outerShdw>
          </a:effectLst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6" name="Text 3"/>
          <p:cNvSpPr/>
          <p:nvPr/>
        </p:nvSpPr>
        <p:spPr>
          <a:xfrm>
            <a:off x="917257" y="1023938"/>
            <a:ext cx="880110" cy="1619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zh-CN" altLang="en-US" sz="900" b="1" dirty="0">
                <a:solidFill>
                  <a:srgbClr val="006D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女</a:t>
            </a:r>
            <a:r>
              <a:rPr lang="en-US" sz="900" b="1" dirty="0">
                <a:solidFill>
                  <a:srgbClr val="006D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，19岁</a:t>
            </a:r>
            <a:endParaRPr lang="en-US" sz="900" dirty="0"/>
          </a:p>
        </p:txBody>
      </p:sp>
      <p:sp>
        <p:nvSpPr>
          <p:cNvPr id="47" name="Text 4"/>
          <p:cNvSpPr/>
          <p:nvPr/>
        </p:nvSpPr>
        <p:spPr>
          <a:xfrm>
            <a:off x="577215" y="1205230"/>
            <a:ext cx="1983105" cy="1524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825" dirty="0">
                <a:solidFill>
                  <a:srgbClr val="666666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pitchFamily="34" charset="-120"/>
              </a:rPr>
              <a:t>主诉：</a:t>
            </a:r>
            <a:r>
              <a:rPr lang="zh-CN" altLang="en-US" sz="825" dirty="0">
                <a:latin typeface="华文中宋" panose="02010600040101010101" charset="-122"/>
                <a:ea typeface="华文中宋" panose="02010600040101010101" charset="-122"/>
              </a:rPr>
              <a:t>排齐牙齿、改善面型、调整中线</a:t>
            </a:r>
            <a:endParaRPr lang="zh-CN" altLang="en-US" sz="825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48" name="Text 5"/>
          <p:cNvSpPr/>
          <p:nvPr/>
        </p:nvSpPr>
        <p:spPr>
          <a:xfrm>
            <a:off x="2667000" y="904875"/>
            <a:ext cx="3143250" cy="571500"/>
          </a:xfrm>
          <a:prstGeom prst="roundRect">
            <a:avLst>
              <a:gd name="adj" fmla="val 13333"/>
            </a:avLst>
          </a:prstGeom>
          <a:solidFill>
            <a:srgbClr val="FFFFFF"/>
          </a:solidFill>
          <a:effectLst>
            <a:outerShdw blurRad="76200" dist="19050" dir="5400000" algn="bl" rotWithShape="0">
              <a:srgbClr val="000000">
                <a:alpha val="8000"/>
              </a:srgbClr>
            </a:outerShdw>
          </a:effectLst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9" name="Shape 6"/>
          <p:cNvSpPr/>
          <p:nvPr/>
        </p:nvSpPr>
        <p:spPr>
          <a:xfrm>
            <a:off x="2952750" y="1076325"/>
            <a:ext cx="114300" cy="57150"/>
          </a:xfrm>
          <a:prstGeom prst="line">
            <a:avLst/>
          </a:prstGeom>
          <a:noFill/>
          <a:ln w="19050">
            <a:solidFill>
              <a:srgbClr val="006D77"/>
            </a:solidFill>
            <a:prstDash val="solid"/>
          </a:ln>
        </p:spPr>
      </p:sp>
      <p:sp>
        <p:nvSpPr>
          <p:cNvPr id="50" name="Shape 7"/>
          <p:cNvSpPr/>
          <p:nvPr/>
        </p:nvSpPr>
        <p:spPr>
          <a:xfrm>
            <a:off x="3067050" y="1133475"/>
            <a:ext cx="0" cy="114300"/>
          </a:xfrm>
          <a:prstGeom prst="line">
            <a:avLst/>
          </a:prstGeom>
          <a:noFill/>
          <a:ln w="19050">
            <a:solidFill>
              <a:srgbClr val="006D77"/>
            </a:solidFill>
            <a:prstDash val="solid"/>
          </a:ln>
        </p:spPr>
      </p:sp>
      <p:sp>
        <p:nvSpPr>
          <p:cNvPr id="51" name="Shape 8"/>
          <p:cNvSpPr/>
          <p:nvPr/>
        </p:nvSpPr>
        <p:spPr>
          <a:xfrm flipH="1">
            <a:off x="2952750" y="1247775"/>
            <a:ext cx="114300" cy="57150"/>
          </a:xfrm>
          <a:prstGeom prst="line">
            <a:avLst/>
          </a:prstGeom>
          <a:noFill/>
          <a:ln w="19050">
            <a:solidFill>
              <a:srgbClr val="006D77"/>
            </a:solidFill>
            <a:prstDash val="solid"/>
          </a:ln>
        </p:spPr>
      </p:sp>
      <p:sp>
        <p:nvSpPr>
          <p:cNvPr id="52" name="Shape 9"/>
          <p:cNvSpPr/>
          <p:nvPr/>
        </p:nvSpPr>
        <p:spPr>
          <a:xfrm flipH="1" flipV="1">
            <a:off x="2838450" y="1247775"/>
            <a:ext cx="114300" cy="57150"/>
          </a:xfrm>
          <a:prstGeom prst="line">
            <a:avLst/>
          </a:prstGeom>
          <a:noFill/>
          <a:ln w="19050">
            <a:solidFill>
              <a:srgbClr val="006D77"/>
            </a:solidFill>
            <a:prstDash val="solid"/>
          </a:ln>
        </p:spPr>
      </p:sp>
      <p:sp>
        <p:nvSpPr>
          <p:cNvPr id="53" name="Shape 10"/>
          <p:cNvSpPr/>
          <p:nvPr/>
        </p:nvSpPr>
        <p:spPr>
          <a:xfrm flipV="1">
            <a:off x="2838450" y="1133475"/>
            <a:ext cx="0" cy="114300"/>
          </a:xfrm>
          <a:prstGeom prst="line">
            <a:avLst/>
          </a:prstGeom>
          <a:noFill/>
          <a:ln w="19050">
            <a:solidFill>
              <a:srgbClr val="006D77"/>
            </a:solidFill>
            <a:prstDash val="solid"/>
          </a:ln>
        </p:spPr>
      </p:sp>
      <p:sp>
        <p:nvSpPr>
          <p:cNvPr id="54" name="Shape 11"/>
          <p:cNvSpPr/>
          <p:nvPr/>
        </p:nvSpPr>
        <p:spPr>
          <a:xfrm flipV="1">
            <a:off x="2838450" y="1076325"/>
            <a:ext cx="114300" cy="57150"/>
          </a:xfrm>
          <a:prstGeom prst="line">
            <a:avLst/>
          </a:prstGeom>
          <a:noFill/>
          <a:ln w="19050">
            <a:solidFill>
              <a:srgbClr val="006D77"/>
            </a:solidFill>
            <a:prstDash val="solid"/>
          </a:ln>
        </p:spPr>
      </p:sp>
      <p:sp>
        <p:nvSpPr>
          <p:cNvPr id="55" name="Shape 12"/>
          <p:cNvSpPr/>
          <p:nvPr/>
        </p:nvSpPr>
        <p:spPr>
          <a:xfrm>
            <a:off x="2952750" y="1133475"/>
            <a:ext cx="0" cy="95250"/>
          </a:xfrm>
          <a:prstGeom prst="line">
            <a:avLst/>
          </a:prstGeom>
          <a:noFill/>
          <a:ln w="19050">
            <a:solidFill>
              <a:srgbClr val="006D77"/>
            </a:solidFill>
            <a:prstDash val="solid"/>
          </a:ln>
        </p:spPr>
      </p:sp>
      <p:sp>
        <p:nvSpPr>
          <p:cNvPr id="56" name="Shape 13"/>
          <p:cNvSpPr/>
          <p:nvPr/>
        </p:nvSpPr>
        <p:spPr>
          <a:xfrm>
            <a:off x="2914650" y="1181100"/>
            <a:ext cx="76200" cy="0"/>
          </a:xfrm>
          <a:prstGeom prst="line">
            <a:avLst/>
          </a:prstGeom>
          <a:noFill/>
          <a:ln w="19050">
            <a:solidFill>
              <a:srgbClr val="006D77"/>
            </a:solidFill>
            <a:prstDash val="solid"/>
          </a:ln>
        </p:spPr>
      </p:sp>
      <p:sp>
        <p:nvSpPr>
          <p:cNvPr id="57" name="Text 14"/>
          <p:cNvSpPr/>
          <p:nvPr/>
        </p:nvSpPr>
        <p:spPr>
          <a:xfrm>
            <a:off x="3145155" y="1018858"/>
            <a:ext cx="1760220" cy="1619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006D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诊断</a:t>
            </a:r>
            <a:endParaRPr lang="en-US" sz="900" dirty="0"/>
          </a:p>
        </p:txBody>
      </p:sp>
      <p:sp>
        <p:nvSpPr>
          <p:cNvPr id="58" name="Text 15"/>
          <p:cNvSpPr/>
          <p:nvPr/>
        </p:nvSpPr>
        <p:spPr>
          <a:xfrm>
            <a:off x="3238500" y="1181100"/>
            <a:ext cx="2423160" cy="1524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zh-CN" altLang="en-US" sz="825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骨性</a:t>
            </a:r>
            <a:r>
              <a:rPr lang="en-US" altLang="zh-CN" sz="825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II</a:t>
            </a:r>
            <a:r>
              <a:rPr lang="zh-CN" altLang="en-US" sz="825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类、上颌骨发育正常，下颌骨发育不足，下颌影响更大、上切牙唇倾，下切牙唇倾</a:t>
            </a:r>
            <a:endParaRPr lang="zh-CN" altLang="en-US" sz="825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DF6F9"/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381000" y="266700"/>
            <a:ext cx="10058400" cy="4381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006D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实战案例讲解 </a:t>
            </a:r>
            <a:r>
              <a:rPr lang="zh-CN" altLang="en-US" sz="2200" b="1" dirty="0">
                <a:solidFill>
                  <a:srgbClr val="006D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rPr>
              <a:t>拔牙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381000" y="1666875"/>
            <a:ext cx="2667000" cy="342900"/>
          </a:xfrm>
          <a:prstGeom prst="roundRect">
            <a:avLst>
              <a:gd name="adj" fmla="val 16667"/>
            </a:avLst>
          </a:prstGeom>
          <a:solidFill>
            <a:srgbClr val="006D77"/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381000" y="1666875"/>
            <a:ext cx="2667000" cy="342900"/>
          </a:xfrm>
          <a:prstGeom prst="roundRect">
            <a:avLst>
              <a:gd name="adj" fmla="val 16667"/>
            </a:avLst>
          </a:prstGeom>
          <a:solidFill>
            <a:srgbClr val="006D77"/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0" name="Text 18"/>
          <p:cNvSpPr/>
          <p:nvPr/>
        </p:nvSpPr>
        <p:spPr>
          <a:xfrm>
            <a:off x="737235" y="1724025"/>
            <a:ext cx="195453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zh-CN" altLang="en-US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关键四</a:t>
            </a:r>
            <a:r>
              <a:rPr lang="en-US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：</a:t>
            </a:r>
            <a:r>
              <a:rPr lang="zh-CN" altLang="en-US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牙弓扩宽</a:t>
            </a:r>
            <a:r>
              <a:rPr lang="zh-CN" altLang="en-US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量</a:t>
            </a:r>
            <a:endParaRPr lang="zh-CN" altLang="en-US" sz="12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381000" y="2009775"/>
            <a:ext cx="2667000" cy="2762250"/>
          </a:xfrm>
          <a:prstGeom prst="rect">
            <a:avLst/>
          </a:prstGeom>
          <a:solidFill>
            <a:srgbClr val="FFFFFF"/>
          </a:solidFill>
          <a:effectLst>
            <a:outerShdw blurRad="114300" dist="19050" dir="5400000" algn="bl" rotWithShape="0">
              <a:srgbClr val="000000">
                <a:alpha val="8000"/>
              </a:srgbClr>
            </a:outerShdw>
          </a:effectLst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1" name="Text 39"/>
          <p:cNvSpPr/>
          <p:nvPr/>
        </p:nvSpPr>
        <p:spPr>
          <a:xfrm>
            <a:off x="3238500" y="1666875"/>
            <a:ext cx="2667000" cy="342900"/>
          </a:xfrm>
          <a:prstGeom prst="roundRect">
            <a:avLst>
              <a:gd name="adj" fmla="val 16667"/>
            </a:avLst>
          </a:prstGeom>
          <a:solidFill>
            <a:srgbClr val="83C5BE"/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2" name="Text 40"/>
          <p:cNvSpPr/>
          <p:nvPr/>
        </p:nvSpPr>
        <p:spPr>
          <a:xfrm>
            <a:off x="3238500" y="1666875"/>
            <a:ext cx="2667000" cy="342900"/>
          </a:xfrm>
          <a:prstGeom prst="roundRect">
            <a:avLst>
              <a:gd name="adj" fmla="val 16667"/>
            </a:avLst>
          </a:prstGeom>
          <a:solidFill>
            <a:srgbClr val="83C5BE"/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3" name="Text 41"/>
          <p:cNvSpPr/>
          <p:nvPr/>
        </p:nvSpPr>
        <p:spPr>
          <a:xfrm>
            <a:off x="3607435" y="1724025"/>
            <a:ext cx="195453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zh-CN" altLang="en-US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关键五：</a:t>
            </a:r>
            <a:r>
              <a:rPr lang="zh-CN" altLang="en-US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复核必填项</a:t>
            </a:r>
            <a:r>
              <a:rPr lang="en-US" altLang="zh-CN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 </a:t>
            </a: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*</a:t>
            </a:r>
            <a:endParaRPr lang="en-US" altLang="zh-CN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sp>
        <p:nvSpPr>
          <p:cNvPr id="44" name="Text 42"/>
          <p:cNvSpPr/>
          <p:nvPr/>
        </p:nvSpPr>
        <p:spPr>
          <a:xfrm>
            <a:off x="3238500" y="2009775"/>
            <a:ext cx="2667000" cy="2762250"/>
          </a:xfrm>
          <a:prstGeom prst="rect">
            <a:avLst/>
          </a:prstGeom>
          <a:solidFill>
            <a:srgbClr val="FFFFFF"/>
          </a:solidFill>
          <a:effectLst>
            <a:outerShdw blurRad="114300" dist="19050" dir="5400000" algn="bl" rotWithShape="0">
              <a:srgbClr val="000000">
                <a:alpha val="8000"/>
              </a:srgbClr>
            </a:outerShdw>
          </a:effectLst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7" name="Text 65"/>
          <p:cNvSpPr/>
          <p:nvPr/>
        </p:nvSpPr>
        <p:spPr>
          <a:xfrm>
            <a:off x="6096000" y="1666875"/>
            <a:ext cx="2667000" cy="342900"/>
          </a:xfrm>
          <a:prstGeom prst="roundRect">
            <a:avLst>
              <a:gd name="adj" fmla="val 16667"/>
            </a:avLst>
          </a:prstGeom>
          <a:solidFill>
            <a:srgbClr val="E29578"/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8" name="Text 66"/>
          <p:cNvSpPr/>
          <p:nvPr/>
        </p:nvSpPr>
        <p:spPr>
          <a:xfrm>
            <a:off x="6096000" y="1666875"/>
            <a:ext cx="2667000" cy="342900"/>
          </a:xfrm>
          <a:prstGeom prst="roundRect">
            <a:avLst>
              <a:gd name="adj" fmla="val 16667"/>
            </a:avLst>
          </a:prstGeom>
          <a:solidFill>
            <a:srgbClr val="E29578"/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9" name="Text 67"/>
          <p:cNvSpPr/>
          <p:nvPr/>
        </p:nvSpPr>
        <p:spPr>
          <a:xfrm>
            <a:off x="6452235" y="1762125"/>
            <a:ext cx="195453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阶段三：</a:t>
            </a:r>
            <a:r>
              <a:rPr lang="zh-CN" altLang="en-US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确认方案</a:t>
            </a:r>
            <a:r>
              <a:rPr lang="zh-CN" altLang="en-US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名称</a:t>
            </a:r>
            <a:endParaRPr lang="zh-CN" altLang="en-US" sz="12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sp>
        <p:nvSpPr>
          <p:cNvPr id="70" name="Text 68"/>
          <p:cNvSpPr/>
          <p:nvPr/>
        </p:nvSpPr>
        <p:spPr>
          <a:xfrm>
            <a:off x="6096000" y="2009775"/>
            <a:ext cx="2667000" cy="2762250"/>
          </a:xfrm>
          <a:prstGeom prst="rect">
            <a:avLst/>
          </a:prstGeom>
          <a:solidFill>
            <a:srgbClr val="FFFFFF"/>
          </a:solidFill>
          <a:effectLst>
            <a:outerShdw blurRad="114300" dist="19050" dir="5400000" algn="bl" rotWithShape="0">
              <a:srgbClr val="000000">
                <a:alpha val="8000"/>
              </a:srgbClr>
            </a:outerShdw>
          </a:effectLst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96" name="Text 94"/>
          <p:cNvSpPr/>
          <p:nvPr/>
        </p:nvSpPr>
        <p:spPr>
          <a:xfrm>
            <a:off x="0" y="1571625"/>
            <a:ext cx="9144000" cy="19050"/>
          </a:xfrm>
          <a:prstGeom prst="rect">
            <a:avLst/>
          </a:prstGeom>
          <a:solidFill>
            <a:srgbClr val="83C5BE">
              <a:alpha val="30000"/>
            </a:srgbClr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97" name="Text 95"/>
          <p:cNvSpPr/>
          <p:nvPr/>
        </p:nvSpPr>
        <p:spPr>
          <a:xfrm>
            <a:off x="8496300" y="4572000"/>
            <a:ext cx="342900" cy="342900"/>
          </a:xfrm>
          <a:prstGeom prst="ellipse">
            <a:avLst/>
          </a:prstGeom>
          <a:solidFill>
            <a:srgbClr val="006D77"/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98" name="Text 96"/>
          <p:cNvSpPr/>
          <p:nvPr/>
        </p:nvSpPr>
        <p:spPr>
          <a:xfrm>
            <a:off x="8496300" y="4629150"/>
            <a:ext cx="3429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chemeClr val="bg1"/>
                </a:solidFill>
              </a:rPr>
              <a:t>5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968375" y="3351530"/>
            <a:ext cx="150495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ctr">
              <a:buNone/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安全范围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-4-4mm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3809365" y="2463165"/>
            <a:ext cx="14287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</a:pP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rPr>
              <a:t>*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上下中线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rPr>
              <a:t>*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前牙定位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rPr>
              <a:t>*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覆合覆盖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rPr>
              <a:t>*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牙弓扩宽量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4" name="图片 103"/>
          <p:cNvPicPr>
            <a:picLocks noChangeAspect="1"/>
          </p:cNvPicPr>
          <p:nvPr/>
        </p:nvPicPr>
        <p:blipFill>
          <a:blip r:embed="rId1"/>
          <a:srcRect r="71267" b="69158"/>
          <a:stretch>
            <a:fillRect/>
          </a:stretch>
        </p:blipFill>
        <p:spPr>
          <a:xfrm>
            <a:off x="6431280" y="2245360"/>
            <a:ext cx="2065020" cy="872490"/>
          </a:xfrm>
          <a:prstGeom prst="rect">
            <a:avLst/>
          </a:prstGeom>
        </p:spPr>
      </p:pic>
      <p:pic>
        <p:nvPicPr>
          <p:cNvPr id="105" name="图片 1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175" y="3545840"/>
            <a:ext cx="1490980" cy="518795"/>
          </a:xfrm>
          <a:prstGeom prst="rect">
            <a:avLst/>
          </a:prstGeom>
        </p:spPr>
      </p:pic>
      <p:cxnSp>
        <p:nvCxnSpPr>
          <p:cNvPr id="106" name="直接箭头连接符 105"/>
          <p:cNvCxnSpPr/>
          <p:nvPr/>
        </p:nvCxnSpPr>
        <p:spPr>
          <a:xfrm>
            <a:off x="7266305" y="3136265"/>
            <a:ext cx="13970" cy="4603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21" name="Text 89"/>
          <p:cNvSpPr/>
          <p:nvPr/>
        </p:nvSpPr>
        <p:spPr>
          <a:xfrm>
            <a:off x="127000" y="1698625"/>
            <a:ext cx="9144000" cy="19050"/>
          </a:xfrm>
          <a:prstGeom prst="rect">
            <a:avLst/>
          </a:prstGeom>
          <a:solidFill>
            <a:srgbClr val="83C5BE">
              <a:alpha val="30000"/>
            </a:srgbClr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735" y="2187575"/>
            <a:ext cx="1332230" cy="1135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8240" y="3662045"/>
            <a:ext cx="1268095" cy="992505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381000" y="904875"/>
            <a:ext cx="2190750" cy="571500"/>
          </a:xfrm>
          <a:prstGeom prst="roundRect">
            <a:avLst>
              <a:gd name="adj" fmla="val 13333"/>
            </a:avLst>
          </a:prstGeom>
          <a:solidFill>
            <a:srgbClr val="FFFFFF"/>
          </a:solidFill>
          <a:effectLst>
            <a:outerShdw blurRad="76200" dist="19050" dir="5400000" algn="bl" rotWithShape="0">
              <a:srgbClr val="000000">
                <a:alpha val="8000"/>
              </a:srgbClr>
            </a:outerShdw>
          </a:effectLst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Text 3"/>
          <p:cNvSpPr/>
          <p:nvPr/>
        </p:nvSpPr>
        <p:spPr>
          <a:xfrm>
            <a:off x="917257" y="1023938"/>
            <a:ext cx="880110" cy="1619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zh-CN" altLang="en-US" sz="900" b="1" dirty="0">
                <a:solidFill>
                  <a:srgbClr val="006D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女</a:t>
            </a:r>
            <a:r>
              <a:rPr lang="en-US" sz="900" b="1" dirty="0">
                <a:solidFill>
                  <a:srgbClr val="006D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，19岁</a:t>
            </a:r>
            <a:endParaRPr lang="en-US" sz="900" dirty="0"/>
          </a:p>
        </p:txBody>
      </p:sp>
      <p:sp>
        <p:nvSpPr>
          <p:cNvPr id="9" name="Text 4"/>
          <p:cNvSpPr/>
          <p:nvPr/>
        </p:nvSpPr>
        <p:spPr>
          <a:xfrm>
            <a:off x="577215" y="1205230"/>
            <a:ext cx="1983105" cy="1524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825" dirty="0">
                <a:solidFill>
                  <a:srgbClr val="666666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pitchFamily="34" charset="-120"/>
              </a:rPr>
              <a:t>主诉：</a:t>
            </a:r>
            <a:r>
              <a:rPr lang="zh-CN" altLang="en-US" sz="825" dirty="0">
                <a:latin typeface="华文中宋" panose="02010600040101010101" charset="-122"/>
                <a:ea typeface="华文中宋" panose="02010600040101010101" charset="-122"/>
              </a:rPr>
              <a:t>排齐牙齿、改善面型、调整中线</a:t>
            </a:r>
            <a:endParaRPr lang="zh-CN" altLang="en-US" sz="825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0" name="Text 5"/>
          <p:cNvSpPr/>
          <p:nvPr/>
        </p:nvSpPr>
        <p:spPr>
          <a:xfrm>
            <a:off x="2667000" y="904875"/>
            <a:ext cx="3143250" cy="571500"/>
          </a:xfrm>
          <a:prstGeom prst="roundRect">
            <a:avLst>
              <a:gd name="adj" fmla="val 13333"/>
            </a:avLst>
          </a:prstGeom>
          <a:solidFill>
            <a:srgbClr val="FFFFFF"/>
          </a:solidFill>
          <a:effectLst>
            <a:outerShdw blurRad="76200" dist="19050" dir="5400000" algn="bl" rotWithShape="0">
              <a:srgbClr val="000000">
                <a:alpha val="8000"/>
              </a:srgbClr>
            </a:outerShdw>
          </a:effectLst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1" name="Shape 6"/>
          <p:cNvSpPr/>
          <p:nvPr/>
        </p:nvSpPr>
        <p:spPr>
          <a:xfrm>
            <a:off x="2952750" y="1076325"/>
            <a:ext cx="114300" cy="57150"/>
          </a:xfrm>
          <a:prstGeom prst="line">
            <a:avLst/>
          </a:prstGeom>
          <a:noFill/>
          <a:ln w="19050">
            <a:solidFill>
              <a:srgbClr val="006D77"/>
            </a:solidFill>
            <a:prstDash val="solid"/>
          </a:ln>
        </p:spPr>
      </p:sp>
      <p:sp>
        <p:nvSpPr>
          <p:cNvPr id="12" name="Shape 7"/>
          <p:cNvSpPr/>
          <p:nvPr/>
        </p:nvSpPr>
        <p:spPr>
          <a:xfrm>
            <a:off x="3067050" y="1133475"/>
            <a:ext cx="0" cy="114300"/>
          </a:xfrm>
          <a:prstGeom prst="line">
            <a:avLst/>
          </a:prstGeom>
          <a:noFill/>
          <a:ln w="19050">
            <a:solidFill>
              <a:srgbClr val="006D77"/>
            </a:solidFill>
            <a:prstDash val="solid"/>
          </a:ln>
        </p:spPr>
      </p:sp>
      <p:sp>
        <p:nvSpPr>
          <p:cNvPr id="13" name="Shape 8"/>
          <p:cNvSpPr/>
          <p:nvPr/>
        </p:nvSpPr>
        <p:spPr>
          <a:xfrm flipH="1">
            <a:off x="2952750" y="1247775"/>
            <a:ext cx="114300" cy="57150"/>
          </a:xfrm>
          <a:prstGeom prst="line">
            <a:avLst/>
          </a:prstGeom>
          <a:noFill/>
          <a:ln w="19050">
            <a:solidFill>
              <a:srgbClr val="006D77"/>
            </a:solidFill>
            <a:prstDash val="solid"/>
          </a:ln>
        </p:spPr>
      </p:sp>
      <p:sp>
        <p:nvSpPr>
          <p:cNvPr id="14" name="Shape 9"/>
          <p:cNvSpPr/>
          <p:nvPr/>
        </p:nvSpPr>
        <p:spPr>
          <a:xfrm flipH="1" flipV="1">
            <a:off x="2838450" y="1247775"/>
            <a:ext cx="114300" cy="57150"/>
          </a:xfrm>
          <a:prstGeom prst="line">
            <a:avLst/>
          </a:prstGeom>
          <a:noFill/>
          <a:ln w="19050">
            <a:solidFill>
              <a:srgbClr val="006D77"/>
            </a:solidFill>
            <a:prstDash val="solid"/>
          </a:ln>
        </p:spPr>
      </p:sp>
      <p:sp>
        <p:nvSpPr>
          <p:cNvPr id="15" name="Shape 10"/>
          <p:cNvSpPr/>
          <p:nvPr/>
        </p:nvSpPr>
        <p:spPr>
          <a:xfrm flipV="1">
            <a:off x="2838450" y="1133475"/>
            <a:ext cx="0" cy="114300"/>
          </a:xfrm>
          <a:prstGeom prst="line">
            <a:avLst/>
          </a:prstGeom>
          <a:noFill/>
          <a:ln w="19050">
            <a:solidFill>
              <a:srgbClr val="006D77"/>
            </a:solidFill>
            <a:prstDash val="solid"/>
          </a:ln>
        </p:spPr>
      </p:sp>
      <p:sp>
        <p:nvSpPr>
          <p:cNvPr id="16" name="Shape 11"/>
          <p:cNvSpPr/>
          <p:nvPr/>
        </p:nvSpPr>
        <p:spPr>
          <a:xfrm flipV="1">
            <a:off x="2838450" y="1076325"/>
            <a:ext cx="114300" cy="57150"/>
          </a:xfrm>
          <a:prstGeom prst="line">
            <a:avLst/>
          </a:prstGeom>
          <a:noFill/>
          <a:ln w="19050">
            <a:solidFill>
              <a:srgbClr val="006D77"/>
            </a:solidFill>
            <a:prstDash val="solid"/>
          </a:ln>
        </p:spPr>
      </p:sp>
      <p:sp>
        <p:nvSpPr>
          <p:cNvPr id="17" name="Shape 12"/>
          <p:cNvSpPr/>
          <p:nvPr/>
        </p:nvSpPr>
        <p:spPr>
          <a:xfrm>
            <a:off x="2952750" y="1133475"/>
            <a:ext cx="0" cy="95250"/>
          </a:xfrm>
          <a:prstGeom prst="line">
            <a:avLst/>
          </a:prstGeom>
          <a:noFill/>
          <a:ln w="19050">
            <a:solidFill>
              <a:srgbClr val="006D77"/>
            </a:solidFill>
            <a:prstDash val="solid"/>
          </a:ln>
        </p:spPr>
      </p:sp>
      <p:sp>
        <p:nvSpPr>
          <p:cNvPr id="22" name="Shape 13"/>
          <p:cNvSpPr/>
          <p:nvPr/>
        </p:nvSpPr>
        <p:spPr>
          <a:xfrm>
            <a:off x="2914650" y="1181100"/>
            <a:ext cx="76200" cy="0"/>
          </a:xfrm>
          <a:prstGeom prst="line">
            <a:avLst/>
          </a:prstGeom>
          <a:noFill/>
          <a:ln w="19050">
            <a:solidFill>
              <a:srgbClr val="006D77"/>
            </a:solidFill>
            <a:prstDash val="solid"/>
          </a:ln>
        </p:spPr>
      </p:sp>
      <p:sp>
        <p:nvSpPr>
          <p:cNvPr id="23" name="Text 14"/>
          <p:cNvSpPr/>
          <p:nvPr/>
        </p:nvSpPr>
        <p:spPr>
          <a:xfrm>
            <a:off x="3145155" y="1018858"/>
            <a:ext cx="1760220" cy="1619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006D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诊断</a:t>
            </a:r>
            <a:endParaRPr lang="en-US" sz="900" dirty="0"/>
          </a:p>
        </p:txBody>
      </p:sp>
      <p:sp>
        <p:nvSpPr>
          <p:cNvPr id="24" name="Text 15"/>
          <p:cNvSpPr/>
          <p:nvPr/>
        </p:nvSpPr>
        <p:spPr>
          <a:xfrm>
            <a:off x="3238500" y="1181100"/>
            <a:ext cx="2423160" cy="1524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zh-CN" altLang="en-US" sz="825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骨性</a:t>
            </a:r>
            <a:r>
              <a:rPr lang="en-US" altLang="zh-CN" sz="825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II</a:t>
            </a:r>
            <a:r>
              <a:rPr lang="zh-CN" altLang="en-US" sz="825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类、上颌骨发育正常，下颌骨发育不足，下颌影响更大、上切牙唇倾，下切牙唇倾</a:t>
            </a:r>
            <a:endParaRPr lang="zh-CN" altLang="en-US" sz="825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DF6F9"/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381000" y="266700"/>
            <a:ext cx="10058400" cy="4381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006D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实战案例讲解 </a:t>
            </a:r>
            <a:r>
              <a:rPr lang="zh-CN" altLang="en-US" sz="2200" b="1" dirty="0">
                <a:solidFill>
                  <a:srgbClr val="006D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预留修复</a:t>
            </a:r>
            <a:r>
              <a:rPr lang="zh-CN" altLang="en-US" sz="2200" b="1" dirty="0">
                <a:solidFill>
                  <a:srgbClr val="006D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间隙</a:t>
            </a:r>
            <a:endParaRPr lang="zh-CN" altLang="en-US" sz="2200" b="1" dirty="0">
              <a:solidFill>
                <a:srgbClr val="006D7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sp>
        <p:nvSpPr>
          <p:cNvPr id="4" name="Text 2"/>
          <p:cNvSpPr/>
          <p:nvPr/>
        </p:nvSpPr>
        <p:spPr>
          <a:xfrm>
            <a:off x="381000" y="904875"/>
            <a:ext cx="2190750" cy="571500"/>
          </a:xfrm>
          <a:prstGeom prst="roundRect">
            <a:avLst>
              <a:gd name="adj" fmla="val 13333"/>
            </a:avLst>
          </a:prstGeom>
          <a:solidFill>
            <a:srgbClr val="FFFFFF"/>
          </a:solidFill>
          <a:effectLst>
            <a:outerShdw blurRad="76200" dist="19050" dir="5400000" algn="bl" rotWithShape="0">
              <a:srgbClr val="000000">
                <a:alpha val="8000"/>
              </a:srgbClr>
            </a:outerShdw>
          </a:effectLst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917257" y="1023938"/>
            <a:ext cx="880110" cy="1619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zh-CN" altLang="en-US" sz="900" b="1" dirty="0">
                <a:solidFill>
                  <a:srgbClr val="006D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男</a:t>
            </a:r>
            <a:r>
              <a:rPr lang="en-US" sz="900" b="1" dirty="0">
                <a:solidFill>
                  <a:srgbClr val="006D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，19岁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577215" y="1205230"/>
            <a:ext cx="1983105" cy="1524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825" dirty="0">
                <a:solidFill>
                  <a:srgbClr val="666666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pitchFamily="34" charset="-120"/>
              </a:rPr>
              <a:t>主诉：</a:t>
            </a:r>
            <a:r>
              <a:rPr lang="zh-CN" altLang="en-US" sz="825" dirty="0">
                <a:latin typeface="华文中宋" panose="02010600040101010101" charset="-122"/>
                <a:ea typeface="华文中宋" panose="02010600040101010101" charset="-122"/>
              </a:rPr>
              <a:t>排齐牙齿、改善面型、调整中线</a:t>
            </a:r>
            <a:endParaRPr lang="zh-CN" altLang="en-US" sz="825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" name="Text 5"/>
          <p:cNvSpPr/>
          <p:nvPr/>
        </p:nvSpPr>
        <p:spPr>
          <a:xfrm>
            <a:off x="2667000" y="904875"/>
            <a:ext cx="3143250" cy="571500"/>
          </a:xfrm>
          <a:prstGeom prst="roundRect">
            <a:avLst>
              <a:gd name="adj" fmla="val 13333"/>
            </a:avLst>
          </a:prstGeom>
          <a:solidFill>
            <a:srgbClr val="FFFFFF"/>
          </a:solidFill>
          <a:effectLst>
            <a:outerShdw blurRad="76200" dist="19050" dir="5400000" algn="bl" rotWithShape="0">
              <a:srgbClr val="000000">
                <a:alpha val="8000"/>
              </a:srgbClr>
            </a:outerShdw>
          </a:effectLst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Shape 6"/>
          <p:cNvSpPr/>
          <p:nvPr/>
        </p:nvSpPr>
        <p:spPr>
          <a:xfrm>
            <a:off x="2952750" y="1076325"/>
            <a:ext cx="114300" cy="57150"/>
          </a:xfrm>
          <a:prstGeom prst="line">
            <a:avLst/>
          </a:prstGeom>
          <a:noFill/>
          <a:ln w="19050">
            <a:solidFill>
              <a:srgbClr val="006D77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3067050" y="1133475"/>
            <a:ext cx="0" cy="114300"/>
          </a:xfrm>
          <a:prstGeom prst="line">
            <a:avLst/>
          </a:prstGeom>
          <a:noFill/>
          <a:ln w="19050">
            <a:solidFill>
              <a:srgbClr val="006D77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 flipH="1">
            <a:off x="2952750" y="1247775"/>
            <a:ext cx="114300" cy="57150"/>
          </a:xfrm>
          <a:prstGeom prst="line">
            <a:avLst/>
          </a:prstGeom>
          <a:noFill/>
          <a:ln w="19050">
            <a:solidFill>
              <a:srgbClr val="006D77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 flipH="1" flipV="1">
            <a:off x="2838450" y="1247775"/>
            <a:ext cx="114300" cy="57150"/>
          </a:xfrm>
          <a:prstGeom prst="line">
            <a:avLst/>
          </a:prstGeom>
          <a:noFill/>
          <a:ln w="19050">
            <a:solidFill>
              <a:srgbClr val="006D77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 flipV="1">
            <a:off x="2838450" y="1133475"/>
            <a:ext cx="0" cy="114300"/>
          </a:xfrm>
          <a:prstGeom prst="line">
            <a:avLst/>
          </a:prstGeom>
          <a:noFill/>
          <a:ln w="19050">
            <a:solidFill>
              <a:srgbClr val="006D77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 flipV="1">
            <a:off x="2838450" y="1076325"/>
            <a:ext cx="114300" cy="57150"/>
          </a:xfrm>
          <a:prstGeom prst="line">
            <a:avLst/>
          </a:prstGeom>
          <a:noFill/>
          <a:ln w="19050">
            <a:solidFill>
              <a:srgbClr val="006D77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2952750" y="1133475"/>
            <a:ext cx="0" cy="95250"/>
          </a:xfrm>
          <a:prstGeom prst="line">
            <a:avLst/>
          </a:prstGeom>
          <a:noFill/>
          <a:ln w="19050">
            <a:solidFill>
              <a:srgbClr val="006D77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2914650" y="1181100"/>
            <a:ext cx="76200" cy="0"/>
          </a:xfrm>
          <a:prstGeom prst="line">
            <a:avLst/>
          </a:prstGeom>
          <a:noFill/>
          <a:ln w="19050">
            <a:solidFill>
              <a:srgbClr val="006D77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3145155" y="1018858"/>
            <a:ext cx="1760220" cy="1619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006D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诊断</a:t>
            </a:r>
            <a:endParaRPr lang="en-US" sz="900" dirty="0"/>
          </a:p>
        </p:txBody>
      </p:sp>
      <p:sp>
        <p:nvSpPr>
          <p:cNvPr id="17" name="Text 15"/>
          <p:cNvSpPr/>
          <p:nvPr/>
        </p:nvSpPr>
        <p:spPr>
          <a:xfrm>
            <a:off x="3238500" y="1181100"/>
            <a:ext cx="2423160" cy="1524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zh-CN" altLang="en-US" sz="825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骨性</a:t>
            </a:r>
            <a:r>
              <a:rPr lang="en-US" altLang="zh-CN" sz="825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II</a:t>
            </a:r>
            <a:r>
              <a:rPr lang="zh-CN" altLang="en-US" sz="825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类</a:t>
            </a:r>
            <a:r>
              <a:rPr lang="en-US" altLang="zh-CN" sz="825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r>
              <a:rPr lang="zh-CN" altLang="en-US" sz="825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、上颌骨发育过度、下颌骨发育过度、上牙唇倾、上颌轻度拥挤，下颌存在间隙</a:t>
            </a:r>
            <a:endParaRPr lang="zh-CN" altLang="en-US" sz="825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381000" y="1666875"/>
            <a:ext cx="2667000" cy="342900"/>
          </a:xfrm>
          <a:prstGeom prst="roundRect">
            <a:avLst>
              <a:gd name="adj" fmla="val 16667"/>
            </a:avLst>
          </a:prstGeom>
          <a:solidFill>
            <a:srgbClr val="006D77"/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381000" y="1666875"/>
            <a:ext cx="2667000" cy="342900"/>
          </a:xfrm>
          <a:prstGeom prst="roundRect">
            <a:avLst>
              <a:gd name="adj" fmla="val 16667"/>
            </a:avLst>
          </a:prstGeom>
          <a:solidFill>
            <a:srgbClr val="006D77"/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0" name="Text 18"/>
          <p:cNvSpPr/>
          <p:nvPr/>
        </p:nvSpPr>
        <p:spPr>
          <a:xfrm>
            <a:off x="737235" y="1724025"/>
            <a:ext cx="195453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zh-CN" altLang="en-US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关键</a:t>
            </a:r>
            <a:r>
              <a:rPr lang="en-US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一：</a:t>
            </a:r>
            <a:r>
              <a:rPr lang="zh-CN" altLang="en-US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调整中线</a:t>
            </a:r>
            <a:endParaRPr lang="zh-CN" altLang="en-US" sz="12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381000" y="2009775"/>
            <a:ext cx="2667000" cy="2762250"/>
          </a:xfrm>
          <a:prstGeom prst="rect">
            <a:avLst/>
          </a:prstGeom>
          <a:solidFill>
            <a:srgbClr val="FFFFFF"/>
          </a:solidFill>
          <a:effectLst>
            <a:outerShdw blurRad="114300" dist="19050" dir="5400000" algn="bl" rotWithShape="0">
              <a:srgbClr val="000000">
                <a:alpha val="8000"/>
              </a:srgbClr>
            </a:outerShdw>
          </a:effectLst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6" name="Text 34"/>
          <p:cNvSpPr/>
          <p:nvPr/>
        </p:nvSpPr>
        <p:spPr>
          <a:xfrm>
            <a:off x="3238500" y="1666875"/>
            <a:ext cx="2667000" cy="342900"/>
          </a:xfrm>
          <a:prstGeom prst="roundRect">
            <a:avLst>
              <a:gd name="adj" fmla="val 16667"/>
            </a:avLst>
          </a:prstGeom>
          <a:solidFill>
            <a:srgbClr val="83C5BE"/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7" name="Text 35"/>
          <p:cNvSpPr/>
          <p:nvPr/>
        </p:nvSpPr>
        <p:spPr>
          <a:xfrm>
            <a:off x="3238500" y="1666875"/>
            <a:ext cx="2667000" cy="342900"/>
          </a:xfrm>
          <a:prstGeom prst="roundRect">
            <a:avLst>
              <a:gd name="adj" fmla="val 16667"/>
            </a:avLst>
          </a:prstGeom>
          <a:solidFill>
            <a:srgbClr val="83C5BE"/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8" name="Text 36"/>
          <p:cNvSpPr/>
          <p:nvPr/>
        </p:nvSpPr>
        <p:spPr>
          <a:xfrm>
            <a:off x="3594735" y="1762125"/>
            <a:ext cx="195453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zh-CN" altLang="en-US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关键</a:t>
            </a:r>
            <a:r>
              <a:rPr lang="en-US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二：</a:t>
            </a:r>
            <a:r>
              <a:rPr lang="zh-CN" altLang="en-US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前牙</a:t>
            </a:r>
            <a:r>
              <a:rPr lang="zh-CN" altLang="en-US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定位</a:t>
            </a:r>
            <a:endParaRPr lang="zh-CN" altLang="en-US" sz="12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sp>
        <p:nvSpPr>
          <p:cNvPr id="39" name="Text 37"/>
          <p:cNvSpPr/>
          <p:nvPr/>
        </p:nvSpPr>
        <p:spPr>
          <a:xfrm>
            <a:off x="3238500" y="2009775"/>
            <a:ext cx="2667000" cy="2762250"/>
          </a:xfrm>
          <a:prstGeom prst="rect">
            <a:avLst/>
          </a:prstGeom>
          <a:solidFill>
            <a:srgbClr val="FFFFFF"/>
          </a:solidFill>
          <a:effectLst>
            <a:outerShdw blurRad="114300" dist="19050" dir="5400000" algn="bl" rotWithShape="0">
              <a:srgbClr val="000000">
                <a:alpha val="8000"/>
              </a:srgbClr>
            </a:outerShdw>
          </a:effectLst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1" name="Text 59"/>
          <p:cNvSpPr/>
          <p:nvPr/>
        </p:nvSpPr>
        <p:spPr>
          <a:xfrm>
            <a:off x="6096000" y="1666875"/>
            <a:ext cx="2667000" cy="342900"/>
          </a:xfrm>
          <a:prstGeom prst="roundRect">
            <a:avLst>
              <a:gd name="adj" fmla="val 16667"/>
            </a:avLst>
          </a:prstGeom>
          <a:solidFill>
            <a:srgbClr val="E29578"/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2" name="Text 60"/>
          <p:cNvSpPr/>
          <p:nvPr/>
        </p:nvSpPr>
        <p:spPr>
          <a:xfrm>
            <a:off x="6096000" y="1666875"/>
            <a:ext cx="2667000" cy="342900"/>
          </a:xfrm>
          <a:prstGeom prst="roundRect">
            <a:avLst>
              <a:gd name="adj" fmla="val 16667"/>
            </a:avLst>
          </a:prstGeom>
          <a:solidFill>
            <a:srgbClr val="E29578"/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3" name="Text 61"/>
          <p:cNvSpPr/>
          <p:nvPr/>
        </p:nvSpPr>
        <p:spPr>
          <a:xfrm>
            <a:off x="6452235" y="1762125"/>
            <a:ext cx="22606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zh-CN" altLang="en-US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关键</a:t>
            </a:r>
            <a:r>
              <a:rPr lang="en-US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三：</a:t>
            </a:r>
            <a:r>
              <a:rPr lang="zh-CN" altLang="en-US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选择拔牙</a:t>
            </a:r>
            <a:endParaRPr lang="zh-CN" altLang="en-US" sz="12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sp>
        <p:nvSpPr>
          <p:cNvPr id="64" name="Text 62"/>
          <p:cNvSpPr/>
          <p:nvPr/>
        </p:nvSpPr>
        <p:spPr>
          <a:xfrm>
            <a:off x="6096000" y="2009775"/>
            <a:ext cx="2667000" cy="2762250"/>
          </a:xfrm>
          <a:prstGeom prst="rect">
            <a:avLst/>
          </a:prstGeom>
          <a:solidFill>
            <a:srgbClr val="FFFFFF"/>
          </a:solidFill>
          <a:effectLst>
            <a:outerShdw blurRad="114300" dist="19050" dir="5400000" algn="bl" rotWithShape="0">
              <a:srgbClr val="000000">
                <a:alpha val="8000"/>
              </a:srgbClr>
            </a:outerShdw>
          </a:effectLst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91" name="Text 89"/>
          <p:cNvSpPr/>
          <p:nvPr/>
        </p:nvSpPr>
        <p:spPr>
          <a:xfrm>
            <a:off x="0" y="1571625"/>
            <a:ext cx="9144000" cy="19050"/>
          </a:xfrm>
          <a:prstGeom prst="rect">
            <a:avLst/>
          </a:prstGeom>
          <a:solidFill>
            <a:srgbClr val="83C5BE">
              <a:alpha val="30000"/>
            </a:srgbClr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92" name="Text 90"/>
          <p:cNvSpPr/>
          <p:nvPr/>
        </p:nvSpPr>
        <p:spPr>
          <a:xfrm>
            <a:off x="8496300" y="4572000"/>
            <a:ext cx="342900" cy="342900"/>
          </a:xfrm>
          <a:prstGeom prst="ellipse">
            <a:avLst/>
          </a:prstGeom>
          <a:solidFill>
            <a:srgbClr val="006D77"/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93" name="Text 91"/>
          <p:cNvSpPr/>
          <p:nvPr/>
        </p:nvSpPr>
        <p:spPr>
          <a:xfrm>
            <a:off x="8496300" y="4629150"/>
            <a:ext cx="3429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chemeClr val="bg1"/>
                </a:solidFill>
              </a:rPr>
              <a:t>4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96" name="图片 95" descr="PixPin_2026-03-27_09-49-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3420" y="2162175"/>
            <a:ext cx="2041525" cy="1212850"/>
          </a:xfrm>
          <a:prstGeom prst="rect">
            <a:avLst/>
          </a:prstGeom>
        </p:spPr>
      </p:pic>
      <p:pic>
        <p:nvPicPr>
          <p:cNvPr id="97" name="图片 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3446145"/>
            <a:ext cx="2552700" cy="1173480"/>
          </a:xfrm>
          <a:prstGeom prst="rect">
            <a:avLst/>
          </a:prstGeom>
        </p:spPr>
      </p:pic>
      <p:pic>
        <p:nvPicPr>
          <p:cNvPr id="98" name="图片 97" descr="PixPin_2026-03-27_09-53-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390" y="2140585"/>
            <a:ext cx="1266825" cy="767080"/>
          </a:xfrm>
          <a:prstGeom prst="rect">
            <a:avLst/>
          </a:prstGeom>
        </p:spPr>
      </p:pic>
      <p:pic>
        <p:nvPicPr>
          <p:cNvPr id="99" name="图片 98" descr="PixPin_2026-03-27_09-53-20"/>
          <p:cNvPicPr>
            <a:picLocks noChangeAspect="1"/>
          </p:cNvPicPr>
          <p:nvPr/>
        </p:nvPicPr>
        <p:blipFill>
          <a:blip r:embed="rId4"/>
          <a:srcRect l="54035" t="-180" r="1366"/>
          <a:stretch>
            <a:fillRect/>
          </a:stretch>
        </p:blipFill>
        <p:spPr>
          <a:xfrm>
            <a:off x="4943475" y="2954020"/>
            <a:ext cx="912495" cy="35306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3357880" y="3479165"/>
            <a:ext cx="2452370" cy="4686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 fontAlgn="auto"/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想设计一个拔牙方案，可参考已自动生成拔牙方案的内收量。填写</a:t>
            </a:r>
            <a:r>
              <a:rPr lang="en-US" altLang="zh-CN" sz="1000">
                <a:latin typeface="微软雅黑" panose="020B0503020204020204" pitchFamily="34" charset="-122"/>
                <a:ea typeface="微软雅黑" panose="020B0503020204020204" pitchFamily="34" charset="-122"/>
              </a:rPr>
              <a:t>5mm</a:t>
            </a:r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左右。</a:t>
            </a:r>
            <a:endParaRPr lang="zh-CN" altLang="en-US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l" fontAlgn="auto"/>
            <a:endParaRPr lang="zh-CN" altLang="en-US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l" fontAlgn="auto"/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如果是不拔牙方案，可能需要唇倾前牙填写负值或填写</a:t>
            </a:r>
            <a:r>
              <a:rPr lang="en-US" altLang="zh-CN" sz="1000">
                <a:latin typeface="微软雅黑" panose="020B0503020204020204" pitchFamily="34" charset="-122"/>
                <a:ea typeface="微软雅黑" panose="020B0503020204020204" pitchFamily="34" charset="-122"/>
              </a:rPr>
              <a:t>0mm</a:t>
            </a:r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左右。</a:t>
            </a:r>
            <a:endParaRPr lang="en-US" altLang="zh-CN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l" fontAlgn="auto"/>
            <a:endParaRPr lang="en-US" altLang="zh-CN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1" name="图片 100" descr="PixPin_2026-03-27_09-58-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4860" y="2131695"/>
            <a:ext cx="1183640" cy="745490"/>
          </a:xfrm>
          <a:prstGeom prst="rect">
            <a:avLst/>
          </a:prstGeom>
        </p:spPr>
      </p:pic>
      <p:pic>
        <p:nvPicPr>
          <p:cNvPr id="102" name="图片 101"/>
          <p:cNvPicPr>
            <a:picLocks noChangeAspect="1"/>
          </p:cNvPicPr>
          <p:nvPr/>
        </p:nvPicPr>
        <p:blipFill>
          <a:blip r:embed="rId6"/>
          <a:srcRect r="12577" b="-7301"/>
          <a:stretch>
            <a:fillRect/>
          </a:stretch>
        </p:blipFill>
        <p:spPr>
          <a:xfrm>
            <a:off x="3324860" y="2999105"/>
            <a:ext cx="1624330" cy="307975"/>
          </a:xfrm>
          <a:prstGeom prst="rect">
            <a:avLst/>
          </a:prstGeom>
        </p:spPr>
      </p:pic>
      <p:sp>
        <p:nvSpPr>
          <p:cNvPr id="104" name="文本框 103"/>
          <p:cNvSpPr txBox="1"/>
          <p:nvPr/>
        </p:nvSpPr>
        <p:spPr>
          <a:xfrm>
            <a:off x="6256655" y="2142490"/>
            <a:ext cx="223964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间隙分配可选关闭或修复</a:t>
            </a:r>
            <a:endParaRPr lang="zh-CN" altLang="en-US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5" name="图片 10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6655" y="2466975"/>
            <a:ext cx="2339340" cy="342900"/>
          </a:xfrm>
          <a:prstGeom prst="rect">
            <a:avLst/>
          </a:prstGeom>
        </p:spPr>
      </p:pic>
      <p:pic>
        <p:nvPicPr>
          <p:cNvPr id="106" name="图片 10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7320" y="3159760"/>
            <a:ext cx="1433830" cy="462280"/>
          </a:xfrm>
          <a:prstGeom prst="rect">
            <a:avLst/>
          </a:prstGeom>
        </p:spPr>
      </p:pic>
      <p:sp>
        <p:nvSpPr>
          <p:cNvPr id="107" name="文本框 106"/>
          <p:cNvSpPr txBox="1"/>
          <p:nvPr/>
        </p:nvSpPr>
        <p:spPr>
          <a:xfrm>
            <a:off x="6306185" y="2877185"/>
            <a:ext cx="223964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如果留间隙修复（最大为</a:t>
            </a:r>
            <a:r>
              <a:rPr lang="en-US" altLang="zh-CN" sz="1000">
                <a:latin typeface="微软雅黑" panose="020B0503020204020204" pitchFamily="34" charset="-122"/>
                <a:ea typeface="微软雅黑" panose="020B0503020204020204" pitchFamily="34" charset="-122"/>
              </a:rPr>
              <a:t>6mm</a:t>
            </a:r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8" name="图片 10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56655" y="3653155"/>
            <a:ext cx="2363470" cy="325120"/>
          </a:xfrm>
          <a:prstGeom prst="rect">
            <a:avLst/>
          </a:prstGeom>
        </p:spPr>
      </p:pic>
      <p:sp>
        <p:nvSpPr>
          <p:cNvPr id="109" name="文本框 108"/>
          <p:cNvSpPr txBox="1"/>
          <p:nvPr/>
        </p:nvSpPr>
        <p:spPr>
          <a:xfrm>
            <a:off x="6380480" y="4057650"/>
            <a:ext cx="223964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磨牙宽度约为</a:t>
            </a:r>
            <a:r>
              <a:rPr lang="en-US" altLang="zh-CN" sz="1000">
                <a:latin typeface="微软雅黑" panose="020B0503020204020204" pitchFamily="34" charset="-122"/>
                <a:ea typeface="微软雅黑" panose="020B0503020204020204" pitchFamily="34" charset="-122"/>
              </a:rPr>
              <a:t>10-11</a:t>
            </a:r>
            <a:r>
              <a:rPr lang="en-US" altLang="zh-CN" sz="1000">
                <a:latin typeface="微软雅黑" panose="020B0503020204020204" pitchFamily="34" charset="-122"/>
                <a:ea typeface="微软雅黑" panose="020B0503020204020204" pitchFamily="34" charset="-122"/>
              </a:rPr>
              <a:t>mm</a:t>
            </a:r>
            <a:endParaRPr lang="en-US" altLang="zh-CN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DF6F9"/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381000" y="266700"/>
            <a:ext cx="10058400" cy="4381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006D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实战案例讲解 </a:t>
            </a:r>
            <a:r>
              <a:rPr lang="zh-CN" altLang="en-US" sz="2200" b="1" dirty="0">
                <a:solidFill>
                  <a:srgbClr val="006D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rPr>
              <a:t>预留修复间隙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381000" y="1666875"/>
            <a:ext cx="2667000" cy="342900"/>
          </a:xfrm>
          <a:prstGeom prst="roundRect">
            <a:avLst>
              <a:gd name="adj" fmla="val 16667"/>
            </a:avLst>
          </a:prstGeom>
          <a:solidFill>
            <a:srgbClr val="006D77"/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381000" y="1666875"/>
            <a:ext cx="2667000" cy="342900"/>
          </a:xfrm>
          <a:prstGeom prst="roundRect">
            <a:avLst>
              <a:gd name="adj" fmla="val 16667"/>
            </a:avLst>
          </a:prstGeom>
          <a:solidFill>
            <a:srgbClr val="006D77"/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0" name="Text 18"/>
          <p:cNvSpPr/>
          <p:nvPr/>
        </p:nvSpPr>
        <p:spPr>
          <a:xfrm>
            <a:off x="737235" y="1724025"/>
            <a:ext cx="195453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zh-CN" altLang="en-US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关键四</a:t>
            </a:r>
            <a:r>
              <a:rPr lang="en-US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：</a:t>
            </a:r>
            <a:r>
              <a:rPr lang="zh-CN" altLang="en-US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牙弓扩宽</a:t>
            </a:r>
            <a:r>
              <a:rPr lang="zh-CN" altLang="en-US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量</a:t>
            </a:r>
            <a:endParaRPr lang="zh-CN" altLang="en-US" sz="12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381000" y="2009775"/>
            <a:ext cx="2667000" cy="2762250"/>
          </a:xfrm>
          <a:prstGeom prst="rect">
            <a:avLst/>
          </a:prstGeom>
          <a:solidFill>
            <a:srgbClr val="FFFFFF"/>
          </a:solidFill>
          <a:effectLst>
            <a:outerShdw blurRad="114300" dist="19050" dir="5400000" algn="bl" rotWithShape="0">
              <a:srgbClr val="000000">
                <a:alpha val="8000"/>
              </a:srgbClr>
            </a:outerShdw>
          </a:effectLst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1" name="Text 39"/>
          <p:cNvSpPr/>
          <p:nvPr/>
        </p:nvSpPr>
        <p:spPr>
          <a:xfrm>
            <a:off x="3238500" y="1666875"/>
            <a:ext cx="2667000" cy="342900"/>
          </a:xfrm>
          <a:prstGeom prst="roundRect">
            <a:avLst>
              <a:gd name="adj" fmla="val 16667"/>
            </a:avLst>
          </a:prstGeom>
          <a:solidFill>
            <a:srgbClr val="83C5BE"/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2" name="Text 40"/>
          <p:cNvSpPr/>
          <p:nvPr/>
        </p:nvSpPr>
        <p:spPr>
          <a:xfrm>
            <a:off x="3238500" y="1666875"/>
            <a:ext cx="2667000" cy="342900"/>
          </a:xfrm>
          <a:prstGeom prst="roundRect">
            <a:avLst>
              <a:gd name="adj" fmla="val 16667"/>
            </a:avLst>
          </a:prstGeom>
          <a:solidFill>
            <a:srgbClr val="83C5BE"/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3" name="Text 41"/>
          <p:cNvSpPr/>
          <p:nvPr/>
        </p:nvSpPr>
        <p:spPr>
          <a:xfrm>
            <a:off x="3607435" y="1724025"/>
            <a:ext cx="195453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zh-CN" altLang="en-US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关键五：</a:t>
            </a:r>
            <a:r>
              <a:rPr lang="zh-CN" altLang="en-US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复核必填项</a:t>
            </a:r>
            <a:r>
              <a:rPr lang="en-US" altLang="zh-CN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 </a:t>
            </a: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*</a:t>
            </a:r>
            <a:endParaRPr lang="en-US" altLang="zh-CN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sp>
        <p:nvSpPr>
          <p:cNvPr id="44" name="Text 42"/>
          <p:cNvSpPr/>
          <p:nvPr/>
        </p:nvSpPr>
        <p:spPr>
          <a:xfrm>
            <a:off x="3238500" y="2009775"/>
            <a:ext cx="2667000" cy="2762250"/>
          </a:xfrm>
          <a:prstGeom prst="rect">
            <a:avLst/>
          </a:prstGeom>
          <a:solidFill>
            <a:srgbClr val="FFFFFF"/>
          </a:solidFill>
          <a:effectLst>
            <a:outerShdw blurRad="114300" dist="19050" dir="5400000" algn="bl" rotWithShape="0">
              <a:srgbClr val="000000">
                <a:alpha val="8000"/>
              </a:srgbClr>
            </a:outerShdw>
          </a:effectLst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7" name="Text 65"/>
          <p:cNvSpPr/>
          <p:nvPr/>
        </p:nvSpPr>
        <p:spPr>
          <a:xfrm>
            <a:off x="6096000" y="1666875"/>
            <a:ext cx="2667000" cy="342900"/>
          </a:xfrm>
          <a:prstGeom prst="roundRect">
            <a:avLst>
              <a:gd name="adj" fmla="val 16667"/>
            </a:avLst>
          </a:prstGeom>
          <a:solidFill>
            <a:srgbClr val="E29578"/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8" name="Text 66"/>
          <p:cNvSpPr/>
          <p:nvPr/>
        </p:nvSpPr>
        <p:spPr>
          <a:xfrm>
            <a:off x="6096000" y="1666875"/>
            <a:ext cx="2667000" cy="342900"/>
          </a:xfrm>
          <a:prstGeom prst="roundRect">
            <a:avLst>
              <a:gd name="adj" fmla="val 16667"/>
            </a:avLst>
          </a:prstGeom>
          <a:solidFill>
            <a:srgbClr val="E29578"/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9" name="Text 67"/>
          <p:cNvSpPr/>
          <p:nvPr/>
        </p:nvSpPr>
        <p:spPr>
          <a:xfrm>
            <a:off x="6452235" y="1762125"/>
            <a:ext cx="195453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阶段三：</a:t>
            </a:r>
            <a:r>
              <a:rPr lang="zh-CN" altLang="en-US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确认方案</a:t>
            </a:r>
            <a:r>
              <a:rPr lang="zh-CN" altLang="en-US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名称</a:t>
            </a:r>
            <a:endParaRPr lang="zh-CN" altLang="en-US" sz="12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sp>
        <p:nvSpPr>
          <p:cNvPr id="70" name="Text 68"/>
          <p:cNvSpPr/>
          <p:nvPr/>
        </p:nvSpPr>
        <p:spPr>
          <a:xfrm>
            <a:off x="6096000" y="2009775"/>
            <a:ext cx="2667000" cy="2762250"/>
          </a:xfrm>
          <a:prstGeom prst="rect">
            <a:avLst/>
          </a:prstGeom>
          <a:solidFill>
            <a:srgbClr val="FFFFFF"/>
          </a:solidFill>
          <a:effectLst>
            <a:outerShdw blurRad="114300" dist="19050" dir="5400000" algn="bl" rotWithShape="0">
              <a:srgbClr val="000000">
                <a:alpha val="8000"/>
              </a:srgbClr>
            </a:outerShdw>
          </a:effectLst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96" name="Text 94"/>
          <p:cNvSpPr/>
          <p:nvPr/>
        </p:nvSpPr>
        <p:spPr>
          <a:xfrm>
            <a:off x="0" y="1571625"/>
            <a:ext cx="9144000" cy="19050"/>
          </a:xfrm>
          <a:prstGeom prst="rect">
            <a:avLst/>
          </a:prstGeom>
          <a:solidFill>
            <a:srgbClr val="83C5BE">
              <a:alpha val="30000"/>
            </a:srgbClr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97" name="Text 95"/>
          <p:cNvSpPr/>
          <p:nvPr/>
        </p:nvSpPr>
        <p:spPr>
          <a:xfrm>
            <a:off x="8496300" y="4572000"/>
            <a:ext cx="342900" cy="342900"/>
          </a:xfrm>
          <a:prstGeom prst="ellipse">
            <a:avLst/>
          </a:prstGeom>
          <a:solidFill>
            <a:srgbClr val="006D77"/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98" name="Text 96"/>
          <p:cNvSpPr/>
          <p:nvPr/>
        </p:nvSpPr>
        <p:spPr>
          <a:xfrm>
            <a:off x="8496300" y="4629150"/>
            <a:ext cx="3429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chemeClr val="bg1"/>
                </a:solidFill>
              </a:rPr>
              <a:t>5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99" name="图片 98"/>
          <p:cNvPicPr>
            <a:picLocks noChangeAspect="1"/>
          </p:cNvPicPr>
          <p:nvPr/>
        </p:nvPicPr>
        <p:blipFill>
          <a:blip r:embed="rId1"/>
          <a:srcRect l="3847" t="16015" r="72964" b="4842"/>
          <a:stretch>
            <a:fillRect/>
          </a:stretch>
        </p:blipFill>
        <p:spPr>
          <a:xfrm>
            <a:off x="911860" y="2043430"/>
            <a:ext cx="1561465" cy="1192530"/>
          </a:xfrm>
          <a:prstGeom prst="rect">
            <a:avLst/>
          </a:prstGeom>
        </p:spPr>
      </p:pic>
      <p:pic>
        <p:nvPicPr>
          <p:cNvPr id="100" name="图片 99"/>
          <p:cNvPicPr>
            <a:picLocks noChangeAspect="1"/>
          </p:cNvPicPr>
          <p:nvPr/>
        </p:nvPicPr>
        <p:blipFill>
          <a:blip r:embed="rId1"/>
          <a:srcRect l="73410" t="19863" r="4167" b="4842"/>
          <a:stretch>
            <a:fillRect/>
          </a:stretch>
        </p:blipFill>
        <p:spPr>
          <a:xfrm>
            <a:off x="911860" y="3629025"/>
            <a:ext cx="1556385" cy="1169670"/>
          </a:xfrm>
          <a:prstGeom prst="rect">
            <a:avLst/>
          </a:prstGeom>
        </p:spPr>
      </p:pic>
      <p:sp>
        <p:nvSpPr>
          <p:cNvPr id="101" name="文本框 100"/>
          <p:cNvSpPr txBox="1"/>
          <p:nvPr/>
        </p:nvSpPr>
        <p:spPr>
          <a:xfrm>
            <a:off x="968375" y="3351530"/>
            <a:ext cx="150495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ctr">
              <a:buNone/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安全范围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-4-4mm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3809365" y="2463165"/>
            <a:ext cx="14287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</a:pP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rPr>
              <a:t>*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上下中线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rPr>
              <a:t>*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前牙定位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rPr>
              <a:t>*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覆合覆盖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rPr>
              <a:t>*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牙弓扩宽量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4" name="图片 103"/>
          <p:cNvPicPr>
            <a:picLocks noChangeAspect="1"/>
          </p:cNvPicPr>
          <p:nvPr/>
        </p:nvPicPr>
        <p:blipFill>
          <a:blip r:embed="rId2"/>
          <a:srcRect r="71267" b="69158"/>
          <a:stretch>
            <a:fillRect/>
          </a:stretch>
        </p:blipFill>
        <p:spPr>
          <a:xfrm>
            <a:off x="6431280" y="2245360"/>
            <a:ext cx="2065020" cy="872490"/>
          </a:xfrm>
          <a:prstGeom prst="rect">
            <a:avLst/>
          </a:prstGeom>
        </p:spPr>
      </p:pic>
      <p:pic>
        <p:nvPicPr>
          <p:cNvPr id="105" name="图片 1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175" y="3545840"/>
            <a:ext cx="1490980" cy="518795"/>
          </a:xfrm>
          <a:prstGeom prst="rect">
            <a:avLst/>
          </a:prstGeom>
        </p:spPr>
      </p:pic>
      <p:cxnSp>
        <p:nvCxnSpPr>
          <p:cNvPr id="106" name="直接箭头连接符 105"/>
          <p:cNvCxnSpPr/>
          <p:nvPr/>
        </p:nvCxnSpPr>
        <p:spPr>
          <a:xfrm>
            <a:off x="7266305" y="3136265"/>
            <a:ext cx="13970" cy="4603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7" name="Text 2"/>
          <p:cNvSpPr/>
          <p:nvPr/>
        </p:nvSpPr>
        <p:spPr>
          <a:xfrm>
            <a:off x="381000" y="904875"/>
            <a:ext cx="2190750" cy="571500"/>
          </a:xfrm>
          <a:prstGeom prst="roundRect">
            <a:avLst>
              <a:gd name="adj" fmla="val 13333"/>
            </a:avLst>
          </a:prstGeom>
          <a:solidFill>
            <a:srgbClr val="FFFFFF"/>
          </a:solidFill>
          <a:effectLst>
            <a:outerShdw blurRad="76200" dist="19050" dir="5400000" algn="bl" rotWithShape="0">
              <a:srgbClr val="000000">
                <a:alpha val="8000"/>
              </a:srgbClr>
            </a:outerShdw>
          </a:effectLst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08" name="Text 3"/>
          <p:cNvSpPr/>
          <p:nvPr/>
        </p:nvSpPr>
        <p:spPr>
          <a:xfrm>
            <a:off x="917257" y="1023938"/>
            <a:ext cx="880110" cy="1619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zh-CN" altLang="en-US" sz="900" b="1" dirty="0">
                <a:solidFill>
                  <a:srgbClr val="006D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男</a:t>
            </a:r>
            <a:r>
              <a:rPr lang="en-US" sz="900" b="1" dirty="0">
                <a:solidFill>
                  <a:srgbClr val="006D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，19岁</a:t>
            </a:r>
            <a:endParaRPr lang="en-US" sz="900" dirty="0"/>
          </a:p>
        </p:txBody>
      </p:sp>
      <p:sp>
        <p:nvSpPr>
          <p:cNvPr id="109" name="Text 4"/>
          <p:cNvSpPr/>
          <p:nvPr/>
        </p:nvSpPr>
        <p:spPr>
          <a:xfrm>
            <a:off x="577215" y="1205230"/>
            <a:ext cx="1983105" cy="1524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825" dirty="0">
                <a:solidFill>
                  <a:srgbClr val="666666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pitchFamily="34" charset="-120"/>
              </a:rPr>
              <a:t>主诉：</a:t>
            </a:r>
            <a:r>
              <a:rPr lang="zh-CN" altLang="en-US" sz="825" dirty="0">
                <a:latin typeface="华文中宋" panose="02010600040101010101" charset="-122"/>
                <a:ea typeface="华文中宋" panose="02010600040101010101" charset="-122"/>
              </a:rPr>
              <a:t>排齐牙齿、改善面型、调整中线</a:t>
            </a:r>
            <a:endParaRPr lang="zh-CN" altLang="en-US" sz="825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10" name="Text 5"/>
          <p:cNvSpPr/>
          <p:nvPr/>
        </p:nvSpPr>
        <p:spPr>
          <a:xfrm>
            <a:off x="2667000" y="904875"/>
            <a:ext cx="3143250" cy="571500"/>
          </a:xfrm>
          <a:prstGeom prst="roundRect">
            <a:avLst>
              <a:gd name="adj" fmla="val 13333"/>
            </a:avLst>
          </a:prstGeom>
          <a:solidFill>
            <a:srgbClr val="FFFFFF"/>
          </a:solidFill>
          <a:effectLst>
            <a:outerShdw blurRad="76200" dist="19050" dir="5400000" algn="bl" rotWithShape="0">
              <a:srgbClr val="000000">
                <a:alpha val="8000"/>
              </a:srgbClr>
            </a:outerShdw>
          </a:effectLst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11" name="Shape 6"/>
          <p:cNvSpPr/>
          <p:nvPr/>
        </p:nvSpPr>
        <p:spPr>
          <a:xfrm>
            <a:off x="2952750" y="1076325"/>
            <a:ext cx="114300" cy="57150"/>
          </a:xfrm>
          <a:prstGeom prst="line">
            <a:avLst/>
          </a:prstGeom>
          <a:noFill/>
          <a:ln w="19050">
            <a:solidFill>
              <a:srgbClr val="006D77"/>
            </a:solidFill>
            <a:prstDash val="solid"/>
          </a:ln>
        </p:spPr>
      </p:sp>
      <p:sp>
        <p:nvSpPr>
          <p:cNvPr id="112" name="Shape 7"/>
          <p:cNvSpPr/>
          <p:nvPr/>
        </p:nvSpPr>
        <p:spPr>
          <a:xfrm>
            <a:off x="3067050" y="1133475"/>
            <a:ext cx="0" cy="114300"/>
          </a:xfrm>
          <a:prstGeom prst="line">
            <a:avLst/>
          </a:prstGeom>
          <a:noFill/>
          <a:ln w="19050">
            <a:solidFill>
              <a:srgbClr val="006D77"/>
            </a:solidFill>
            <a:prstDash val="solid"/>
          </a:ln>
        </p:spPr>
      </p:sp>
      <p:sp>
        <p:nvSpPr>
          <p:cNvPr id="113" name="Shape 8"/>
          <p:cNvSpPr/>
          <p:nvPr/>
        </p:nvSpPr>
        <p:spPr>
          <a:xfrm flipH="1">
            <a:off x="2952750" y="1247775"/>
            <a:ext cx="114300" cy="57150"/>
          </a:xfrm>
          <a:prstGeom prst="line">
            <a:avLst/>
          </a:prstGeom>
          <a:noFill/>
          <a:ln w="19050">
            <a:solidFill>
              <a:srgbClr val="006D77"/>
            </a:solidFill>
            <a:prstDash val="solid"/>
          </a:ln>
        </p:spPr>
      </p:sp>
      <p:sp>
        <p:nvSpPr>
          <p:cNvPr id="114" name="Shape 9"/>
          <p:cNvSpPr/>
          <p:nvPr/>
        </p:nvSpPr>
        <p:spPr>
          <a:xfrm flipH="1" flipV="1">
            <a:off x="2838450" y="1247775"/>
            <a:ext cx="114300" cy="57150"/>
          </a:xfrm>
          <a:prstGeom prst="line">
            <a:avLst/>
          </a:prstGeom>
          <a:noFill/>
          <a:ln w="19050">
            <a:solidFill>
              <a:srgbClr val="006D77"/>
            </a:solidFill>
            <a:prstDash val="solid"/>
          </a:ln>
        </p:spPr>
      </p:sp>
      <p:sp>
        <p:nvSpPr>
          <p:cNvPr id="115" name="Shape 10"/>
          <p:cNvSpPr/>
          <p:nvPr/>
        </p:nvSpPr>
        <p:spPr>
          <a:xfrm flipV="1">
            <a:off x="2838450" y="1133475"/>
            <a:ext cx="0" cy="114300"/>
          </a:xfrm>
          <a:prstGeom prst="line">
            <a:avLst/>
          </a:prstGeom>
          <a:noFill/>
          <a:ln w="19050">
            <a:solidFill>
              <a:srgbClr val="006D77"/>
            </a:solidFill>
            <a:prstDash val="solid"/>
          </a:ln>
        </p:spPr>
      </p:sp>
      <p:sp>
        <p:nvSpPr>
          <p:cNvPr id="116" name="Shape 11"/>
          <p:cNvSpPr/>
          <p:nvPr/>
        </p:nvSpPr>
        <p:spPr>
          <a:xfrm flipV="1">
            <a:off x="2838450" y="1076325"/>
            <a:ext cx="114300" cy="57150"/>
          </a:xfrm>
          <a:prstGeom prst="line">
            <a:avLst/>
          </a:prstGeom>
          <a:noFill/>
          <a:ln w="19050">
            <a:solidFill>
              <a:srgbClr val="006D77"/>
            </a:solidFill>
            <a:prstDash val="solid"/>
          </a:ln>
        </p:spPr>
      </p:sp>
      <p:sp>
        <p:nvSpPr>
          <p:cNvPr id="117" name="Shape 12"/>
          <p:cNvSpPr/>
          <p:nvPr/>
        </p:nvSpPr>
        <p:spPr>
          <a:xfrm>
            <a:off x="2952750" y="1133475"/>
            <a:ext cx="0" cy="95250"/>
          </a:xfrm>
          <a:prstGeom prst="line">
            <a:avLst/>
          </a:prstGeom>
          <a:noFill/>
          <a:ln w="19050">
            <a:solidFill>
              <a:srgbClr val="006D77"/>
            </a:solidFill>
            <a:prstDash val="solid"/>
          </a:ln>
        </p:spPr>
      </p:sp>
      <p:sp>
        <p:nvSpPr>
          <p:cNvPr id="118" name="Shape 13"/>
          <p:cNvSpPr/>
          <p:nvPr/>
        </p:nvSpPr>
        <p:spPr>
          <a:xfrm>
            <a:off x="2914650" y="1181100"/>
            <a:ext cx="76200" cy="0"/>
          </a:xfrm>
          <a:prstGeom prst="line">
            <a:avLst/>
          </a:prstGeom>
          <a:noFill/>
          <a:ln w="19050">
            <a:solidFill>
              <a:srgbClr val="006D77"/>
            </a:solidFill>
            <a:prstDash val="solid"/>
          </a:ln>
        </p:spPr>
      </p:sp>
      <p:sp>
        <p:nvSpPr>
          <p:cNvPr id="119" name="Text 14"/>
          <p:cNvSpPr/>
          <p:nvPr/>
        </p:nvSpPr>
        <p:spPr>
          <a:xfrm>
            <a:off x="3145155" y="1018858"/>
            <a:ext cx="1760220" cy="1619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006D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诊断</a:t>
            </a:r>
            <a:endParaRPr lang="en-US" sz="900" dirty="0"/>
          </a:p>
        </p:txBody>
      </p:sp>
      <p:sp>
        <p:nvSpPr>
          <p:cNvPr id="120" name="Text 15"/>
          <p:cNvSpPr/>
          <p:nvPr/>
        </p:nvSpPr>
        <p:spPr>
          <a:xfrm>
            <a:off x="3238500" y="1181100"/>
            <a:ext cx="2423160" cy="1524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zh-CN" altLang="en-US" sz="825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骨性</a:t>
            </a:r>
            <a:r>
              <a:rPr lang="en-US" altLang="zh-CN" sz="825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II</a:t>
            </a:r>
            <a:r>
              <a:rPr lang="zh-CN" altLang="en-US" sz="825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类</a:t>
            </a:r>
            <a:r>
              <a:rPr lang="en-US" altLang="zh-CN" sz="825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r>
              <a:rPr lang="zh-CN" altLang="en-US" sz="825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、上颌骨发育过度、下颌骨发育过度、上牙唇倾、上颌轻度拥挤，下颌存在间隙</a:t>
            </a:r>
            <a:endParaRPr lang="zh-CN" altLang="en-US" sz="825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21" name="Text 89"/>
          <p:cNvSpPr/>
          <p:nvPr/>
        </p:nvSpPr>
        <p:spPr>
          <a:xfrm>
            <a:off x="127000" y="1698625"/>
            <a:ext cx="9144000" cy="19050"/>
          </a:xfrm>
          <a:prstGeom prst="rect">
            <a:avLst/>
          </a:prstGeom>
          <a:solidFill>
            <a:srgbClr val="83C5BE">
              <a:alpha val="30000"/>
            </a:srgbClr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DF6F9"/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381000" y="266700"/>
            <a:ext cx="10058400" cy="4381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006D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实战案例讲解 </a:t>
            </a:r>
            <a:r>
              <a:rPr lang="zh-CN" altLang="en-US" sz="2200" b="1" dirty="0">
                <a:solidFill>
                  <a:srgbClr val="006D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远移磨牙</a:t>
            </a:r>
            <a:endParaRPr lang="zh-CN" altLang="en-US" sz="2200" b="1" dirty="0">
              <a:solidFill>
                <a:srgbClr val="006D7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sp>
        <p:nvSpPr>
          <p:cNvPr id="4" name="Text 2"/>
          <p:cNvSpPr/>
          <p:nvPr/>
        </p:nvSpPr>
        <p:spPr>
          <a:xfrm>
            <a:off x="381000" y="904875"/>
            <a:ext cx="2190750" cy="571500"/>
          </a:xfrm>
          <a:prstGeom prst="roundRect">
            <a:avLst>
              <a:gd name="adj" fmla="val 13333"/>
            </a:avLst>
          </a:prstGeom>
          <a:solidFill>
            <a:srgbClr val="FFFFFF"/>
          </a:solidFill>
          <a:effectLst>
            <a:outerShdw blurRad="76200" dist="19050" dir="5400000" algn="bl" rotWithShape="0">
              <a:srgbClr val="000000">
                <a:alpha val="8000"/>
              </a:srgbClr>
            </a:outerShdw>
          </a:effectLst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917257" y="1023938"/>
            <a:ext cx="880110" cy="1619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zh-CN" altLang="en-US" sz="900" b="1" dirty="0">
                <a:solidFill>
                  <a:srgbClr val="006D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男</a:t>
            </a:r>
            <a:r>
              <a:rPr lang="en-US" sz="900" b="1" dirty="0">
                <a:solidFill>
                  <a:srgbClr val="006D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，13岁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577215" y="1205230"/>
            <a:ext cx="1983105" cy="1524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825" dirty="0">
                <a:solidFill>
                  <a:srgbClr val="666666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pitchFamily="34" charset="-120"/>
              </a:rPr>
              <a:t>主诉：</a:t>
            </a:r>
            <a:r>
              <a:rPr lang="zh-CN" altLang="en-US" sz="825" dirty="0">
                <a:latin typeface="华文中宋" panose="02010600040101010101" charset="-122"/>
                <a:ea typeface="华文中宋" panose="02010600040101010101" charset="-122"/>
              </a:rPr>
              <a:t>排齐牙齿、调整中线</a:t>
            </a:r>
            <a:endParaRPr lang="zh-CN" altLang="en-US" sz="825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" name="Text 5"/>
          <p:cNvSpPr/>
          <p:nvPr/>
        </p:nvSpPr>
        <p:spPr>
          <a:xfrm>
            <a:off x="2667000" y="904875"/>
            <a:ext cx="3143250" cy="571500"/>
          </a:xfrm>
          <a:prstGeom prst="roundRect">
            <a:avLst>
              <a:gd name="adj" fmla="val 13333"/>
            </a:avLst>
          </a:prstGeom>
          <a:solidFill>
            <a:srgbClr val="FFFFFF"/>
          </a:solidFill>
          <a:effectLst>
            <a:outerShdw blurRad="76200" dist="19050" dir="5400000" algn="bl" rotWithShape="0">
              <a:srgbClr val="000000">
                <a:alpha val="8000"/>
              </a:srgbClr>
            </a:outerShdw>
          </a:effectLst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Shape 6"/>
          <p:cNvSpPr/>
          <p:nvPr/>
        </p:nvSpPr>
        <p:spPr>
          <a:xfrm>
            <a:off x="2952750" y="1076325"/>
            <a:ext cx="114300" cy="57150"/>
          </a:xfrm>
          <a:prstGeom prst="line">
            <a:avLst/>
          </a:prstGeom>
          <a:noFill/>
          <a:ln w="19050">
            <a:solidFill>
              <a:srgbClr val="006D77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3067050" y="1133475"/>
            <a:ext cx="0" cy="114300"/>
          </a:xfrm>
          <a:prstGeom prst="line">
            <a:avLst/>
          </a:prstGeom>
          <a:noFill/>
          <a:ln w="19050">
            <a:solidFill>
              <a:srgbClr val="006D77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 flipH="1">
            <a:off x="2952750" y="1247775"/>
            <a:ext cx="114300" cy="57150"/>
          </a:xfrm>
          <a:prstGeom prst="line">
            <a:avLst/>
          </a:prstGeom>
          <a:noFill/>
          <a:ln w="19050">
            <a:solidFill>
              <a:srgbClr val="006D77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 flipH="1" flipV="1">
            <a:off x="2838450" y="1247775"/>
            <a:ext cx="114300" cy="57150"/>
          </a:xfrm>
          <a:prstGeom prst="line">
            <a:avLst/>
          </a:prstGeom>
          <a:noFill/>
          <a:ln w="19050">
            <a:solidFill>
              <a:srgbClr val="006D77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 flipV="1">
            <a:off x="2838450" y="1133475"/>
            <a:ext cx="0" cy="114300"/>
          </a:xfrm>
          <a:prstGeom prst="line">
            <a:avLst/>
          </a:prstGeom>
          <a:noFill/>
          <a:ln w="19050">
            <a:solidFill>
              <a:srgbClr val="006D77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 flipV="1">
            <a:off x="2838450" y="1076325"/>
            <a:ext cx="114300" cy="57150"/>
          </a:xfrm>
          <a:prstGeom prst="line">
            <a:avLst/>
          </a:prstGeom>
          <a:noFill/>
          <a:ln w="19050">
            <a:solidFill>
              <a:srgbClr val="006D77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2952750" y="1133475"/>
            <a:ext cx="0" cy="95250"/>
          </a:xfrm>
          <a:prstGeom prst="line">
            <a:avLst/>
          </a:prstGeom>
          <a:noFill/>
          <a:ln w="19050">
            <a:solidFill>
              <a:srgbClr val="006D77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2914650" y="1181100"/>
            <a:ext cx="76200" cy="0"/>
          </a:xfrm>
          <a:prstGeom prst="line">
            <a:avLst/>
          </a:prstGeom>
          <a:noFill/>
          <a:ln w="19050">
            <a:solidFill>
              <a:srgbClr val="006D77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3145155" y="1018858"/>
            <a:ext cx="1760220" cy="1619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006D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诊断</a:t>
            </a:r>
            <a:endParaRPr lang="en-US" sz="900" dirty="0"/>
          </a:p>
        </p:txBody>
      </p:sp>
      <p:sp>
        <p:nvSpPr>
          <p:cNvPr id="17" name="Text 15"/>
          <p:cNvSpPr/>
          <p:nvPr/>
        </p:nvSpPr>
        <p:spPr>
          <a:xfrm>
            <a:off x="3238500" y="1181100"/>
            <a:ext cx="2423160" cy="1524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zh-CN" altLang="en-US" sz="825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骨性</a:t>
            </a:r>
            <a:r>
              <a:rPr lang="en-US" altLang="zh-CN" sz="825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II</a:t>
            </a:r>
            <a:r>
              <a:rPr lang="zh-CN" altLang="en-US" sz="825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类</a:t>
            </a:r>
            <a:r>
              <a:rPr lang="en-US" altLang="zh-CN" sz="825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</a:t>
            </a:r>
            <a:r>
              <a:rPr lang="zh-CN" altLang="en-US" sz="825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上切牙唇倾度正常</a:t>
            </a:r>
            <a:r>
              <a:rPr lang="en-US" altLang="zh-CN" sz="825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r>
              <a:rPr lang="zh-CN" altLang="en-US" sz="825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下切牙舌倾</a:t>
            </a:r>
            <a:r>
              <a:rPr lang="en-US" altLang="zh-CN" sz="825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</a:t>
            </a:r>
            <a:r>
              <a:rPr lang="zh-CN" altLang="en-US" sz="825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上颌重度</a:t>
            </a:r>
            <a:r>
              <a:rPr lang="en-US" altLang="zh-CN" sz="825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r>
              <a:rPr lang="zh-CN" altLang="en-US" sz="825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下颌轻度拥挤</a:t>
            </a:r>
            <a:endParaRPr lang="zh-CN" altLang="en-US" sz="825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381000" y="1666875"/>
            <a:ext cx="2667000" cy="342900"/>
          </a:xfrm>
          <a:prstGeom prst="roundRect">
            <a:avLst>
              <a:gd name="adj" fmla="val 16667"/>
            </a:avLst>
          </a:prstGeom>
          <a:solidFill>
            <a:srgbClr val="006D77"/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381000" y="1666875"/>
            <a:ext cx="2667000" cy="342900"/>
          </a:xfrm>
          <a:prstGeom prst="roundRect">
            <a:avLst>
              <a:gd name="adj" fmla="val 16667"/>
            </a:avLst>
          </a:prstGeom>
          <a:solidFill>
            <a:srgbClr val="006D77"/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0" name="Text 18"/>
          <p:cNvSpPr/>
          <p:nvPr/>
        </p:nvSpPr>
        <p:spPr>
          <a:xfrm>
            <a:off x="737235" y="1724025"/>
            <a:ext cx="195453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zh-CN" altLang="en-US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关键</a:t>
            </a:r>
            <a:r>
              <a:rPr lang="en-US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一：</a:t>
            </a:r>
            <a:r>
              <a:rPr lang="zh-CN" altLang="en-US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调整中线</a:t>
            </a:r>
            <a:endParaRPr lang="zh-CN" altLang="en-US" sz="12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381000" y="2009775"/>
            <a:ext cx="2667000" cy="2762250"/>
          </a:xfrm>
          <a:prstGeom prst="rect">
            <a:avLst/>
          </a:prstGeom>
          <a:solidFill>
            <a:srgbClr val="FFFFFF"/>
          </a:solidFill>
          <a:effectLst>
            <a:outerShdw blurRad="114300" dist="19050" dir="5400000" algn="bl" rotWithShape="0">
              <a:srgbClr val="000000">
                <a:alpha val="8000"/>
              </a:srgbClr>
            </a:outerShdw>
          </a:effectLst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6" name="Text 34"/>
          <p:cNvSpPr/>
          <p:nvPr/>
        </p:nvSpPr>
        <p:spPr>
          <a:xfrm>
            <a:off x="3238500" y="1666875"/>
            <a:ext cx="2667000" cy="342900"/>
          </a:xfrm>
          <a:prstGeom prst="roundRect">
            <a:avLst>
              <a:gd name="adj" fmla="val 16667"/>
            </a:avLst>
          </a:prstGeom>
          <a:solidFill>
            <a:srgbClr val="83C5BE"/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7" name="Text 35"/>
          <p:cNvSpPr/>
          <p:nvPr/>
        </p:nvSpPr>
        <p:spPr>
          <a:xfrm>
            <a:off x="3238500" y="1666875"/>
            <a:ext cx="2667000" cy="342900"/>
          </a:xfrm>
          <a:prstGeom prst="roundRect">
            <a:avLst>
              <a:gd name="adj" fmla="val 16667"/>
            </a:avLst>
          </a:prstGeom>
          <a:solidFill>
            <a:srgbClr val="83C5BE"/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8" name="Text 36"/>
          <p:cNvSpPr/>
          <p:nvPr/>
        </p:nvSpPr>
        <p:spPr>
          <a:xfrm>
            <a:off x="3594735" y="1762125"/>
            <a:ext cx="195453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zh-CN" altLang="en-US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关键</a:t>
            </a:r>
            <a:r>
              <a:rPr lang="en-US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二：</a:t>
            </a:r>
            <a:r>
              <a:rPr lang="zh-CN" altLang="en-US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前牙</a:t>
            </a:r>
            <a:r>
              <a:rPr lang="zh-CN" altLang="en-US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定位</a:t>
            </a:r>
            <a:endParaRPr lang="zh-CN" altLang="en-US" sz="12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sp>
        <p:nvSpPr>
          <p:cNvPr id="39" name="Text 37"/>
          <p:cNvSpPr/>
          <p:nvPr/>
        </p:nvSpPr>
        <p:spPr>
          <a:xfrm>
            <a:off x="3238500" y="2009775"/>
            <a:ext cx="2667000" cy="2762250"/>
          </a:xfrm>
          <a:prstGeom prst="rect">
            <a:avLst/>
          </a:prstGeom>
          <a:solidFill>
            <a:srgbClr val="FFFFFF"/>
          </a:solidFill>
          <a:effectLst>
            <a:outerShdw blurRad="114300" dist="19050" dir="5400000" algn="bl" rotWithShape="0">
              <a:srgbClr val="000000">
                <a:alpha val="8000"/>
              </a:srgbClr>
            </a:outerShdw>
          </a:effectLst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1" name="Text 59"/>
          <p:cNvSpPr/>
          <p:nvPr/>
        </p:nvSpPr>
        <p:spPr>
          <a:xfrm>
            <a:off x="6096000" y="1666875"/>
            <a:ext cx="2667000" cy="342900"/>
          </a:xfrm>
          <a:prstGeom prst="roundRect">
            <a:avLst>
              <a:gd name="adj" fmla="val 16667"/>
            </a:avLst>
          </a:prstGeom>
          <a:solidFill>
            <a:srgbClr val="E29578"/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2" name="Text 60"/>
          <p:cNvSpPr/>
          <p:nvPr/>
        </p:nvSpPr>
        <p:spPr>
          <a:xfrm>
            <a:off x="6096000" y="1666875"/>
            <a:ext cx="2667000" cy="342900"/>
          </a:xfrm>
          <a:prstGeom prst="roundRect">
            <a:avLst>
              <a:gd name="adj" fmla="val 16667"/>
            </a:avLst>
          </a:prstGeom>
          <a:solidFill>
            <a:srgbClr val="E29578"/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3" name="Text 61"/>
          <p:cNvSpPr/>
          <p:nvPr/>
        </p:nvSpPr>
        <p:spPr>
          <a:xfrm>
            <a:off x="6452235" y="1762125"/>
            <a:ext cx="22606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zh-CN" altLang="en-US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关键</a:t>
            </a:r>
            <a:r>
              <a:rPr lang="en-US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三：</a:t>
            </a:r>
            <a:r>
              <a:rPr lang="zh-CN" altLang="en-US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确定远中</a:t>
            </a:r>
            <a:r>
              <a:rPr lang="zh-CN" altLang="en-US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骨量</a:t>
            </a:r>
            <a:endParaRPr lang="zh-CN" altLang="en-US" sz="12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sp>
        <p:nvSpPr>
          <p:cNvPr id="64" name="Text 62"/>
          <p:cNvSpPr/>
          <p:nvPr/>
        </p:nvSpPr>
        <p:spPr>
          <a:xfrm>
            <a:off x="6096000" y="2009775"/>
            <a:ext cx="2667000" cy="2762250"/>
          </a:xfrm>
          <a:prstGeom prst="rect">
            <a:avLst/>
          </a:prstGeom>
          <a:solidFill>
            <a:srgbClr val="FFFFFF"/>
          </a:solidFill>
          <a:effectLst>
            <a:outerShdw blurRad="114300" dist="19050" dir="5400000" algn="bl" rotWithShape="0">
              <a:srgbClr val="000000">
                <a:alpha val="8000"/>
              </a:srgbClr>
            </a:outerShdw>
          </a:effectLst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91" name="Text 89"/>
          <p:cNvSpPr/>
          <p:nvPr/>
        </p:nvSpPr>
        <p:spPr>
          <a:xfrm>
            <a:off x="0" y="1571625"/>
            <a:ext cx="9144000" cy="19050"/>
          </a:xfrm>
          <a:prstGeom prst="rect">
            <a:avLst/>
          </a:prstGeom>
          <a:solidFill>
            <a:srgbClr val="83C5BE">
              <a:alpha val="30000"/>
            </a:srgbClr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92" name="Text 90"/>
          <p:cNvSpPr/>
          <p:nvPr/>
        </p:nvSpPr>
        <p:spPr>
          <a:xfrm>
            <a:off x="8496300" y="4572000"/>
            <a:ext cx="342900" cy="342900"/>
          </a:xfrm>
          <a:prstGeom prst="ellipse">
            <a:avLst/>
          </a:prstGeom>
          <a:solidFill>
            <a:srgbClr val="006D77"/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93" name="Text 91"/>
          <p:cNvSpPr/>
          <p:nvPr/>
        </p:nvSpPr>
        <p:spPr>
          <a:xfrm>
            <a:off x="8496300" y="4629150"/>
            <a:ext cx="3429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chemeClr val="bg1"/>
                </a:solidFill>
              </a:rPr>
              <a:t>4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357880" y="3332480"/>
            <a:ext cx="2452370" cy="4686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 fontAlgn="auto"/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前牙唇倾度正常，不拔牙需要获得额外间隙，可</a:t>
            </a:r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让前牙唇倾</a:t>
            </a:r>
            <a:r>
              <a:rPr lang="en-US" altLang="zh-CN" sz="1000">
                <a:latin typeface="微软雅黑" panose="020B0503020204020204" pitchFamily="34" charset="-122"/>
                <a:ea typeface="微软雅黑" panose="020B0503020204020204" pitchFamily="34" charset="-122"/>
              </a:rPr>
              <a:t>1mm</a:t>
            </a:r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左右。</a:t>
            </a:r>
            <a:endParaRPr lang="en-US" altLang="zh-CN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 descr="PixPin_2026-03-31_16-55-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4550" y="2131060"/>
            <a:ext cx="1727200" cy="125222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315" y="2076450"/>
            <a:ext cx="1102995" cy="80073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rcRect r="7887" b="-491"/>
          <a:stretch>
            <a:fillRect/>
          </a:stretch>
        </p:blipFill>
        <p:spPr>
          <a:xfrm>
            <a:off x="3266440" y="2987040"/>
            <a:ext cx="2543810" cy="25971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9935" y="3771900"/>
            <a:ext cx="2371725" cy="28575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4440" y="2194560"/>
            <a:ext cx="1304290" cy="879475"/>
          </a:xfrm>
          <a:prstGeom prst="rect">
            <a:avLst/>
          </a:prstGeom>
        </p:spPr>
      </p:pic>
      <p:cxnSp>
        <p:nvCxnSpPr>
          <p:cNvPr id="27" name="直接箭头连接符 26"/>
          <p:cNvCxnSpPr/>
          <p:nvPr/>
        </p:nvCxnSpPr>
        <p:spPr>
          <a:xfrm>
            <a:off x="6648450" y="2877185"/>
            <a:ext cx="407670" cy="1238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7715250" y="2294890"/>
            <a:ext cx="99758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上颌有智齿，拔除后恢复好也是可以推</a:t>
            </a:r>
            <a:r>
              <a:rPr lang="zh-CN" altLang="en-US" sz="1000"/>
              <a:t>的。</a:t>
            </a:r>
            <a:endParaRPr lang="zh-CN" altLang="en-US" sz="1000"/>
          </a:p>
        </p:txBody>
      </p:sp>
      <p:sp>
        <p:nvSpPr>
          <p:cNvPr id="29" name="文本框 28"/>
          <p:cNvSpPr txBox="1"/>
          <p:nvPr/>
        </p:nvSpPr>
        <p:spPr>
          <a:xfrm>
            <a:off x="6096000" y="3246755"/>
            <a:ext cx="9975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下颌后牙距离下颌升支</a:t>
            </a:r>
            <a:r>
              <a:rPr lang="en-US" altLang="zh-CN" sz="1000"/>
              <a:t>3.6mm</a:t>
            </a:r>
            <a:r>
              <a:rPr lang="zh-CN" altLang="en-US" sz="1000"/>
              <a:t>才可能</a:t>
            </a:r>
            <a:r>
              <a:rPr lang="zh-CN" altLang="en-US" sz="1000"/>
              <a:t>远移。</a:t>
            </a:r>
            <a:endParaRPr lang="zh-CN" altLang="en-US" sz="1000"/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3755" y="3215005"/>
            <a:ext cx="1609090" cy="1078230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933450" y="3649345"/>
            <a:ext cx="19050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右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1mm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DF6F9"/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381000" y="266700"/>
            <a:ext cx="10058400" cy="4381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006D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实战案例讲解 </a:t>
            </a:r>
            <a:r>
              <a:rPr lang="zh-CN" altLang="en-US" sz="2200" b="1" dirty="0">
                <a:solidFill>
                  <a:srgbClr val="006D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rPr>
              <a:t>远移磨牙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381000" y="1666875"/>
            <a:ext cx="2667000" cy="342900"/>
          </a:xfrm>
          <a:prstGeom prst="roundRect">
            <a:avLst>
              <a:gd name="adj" fmla="val 16667"/>
            </a:avLst>
          </a:prstGeom>
          <a:solidFill>
            <a:srgbClr val="006D77"/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381000" y="1666875"/>
            <a:ext cx="2667000" cy="342900"/>
          </a:xfrm>
          <a:prstGeom prst="roundRect">
            <a:avLst>
              <a:gd name="adj" fmla="val 16667"/>
            </a:avLst>
          </a:prstGeom>
          <a:solidFill>
            <a:srgbClr val="006D77"/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0" name="Text 18"/>
          <p:cNvSpPr/>
          <p:nvPr/>
        </p:nvSpPr>
        <p:spPr>
          <a:xfrm>
            <a:off x="737235" y="1724025"/>
            <a:ext cx="195453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zh-CN" altLang="en-US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关键四：选择远移</a:t>
            </a:r>
            <a:r>
              <a:rPr lang="zh-CN" altLang="en-US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象限</a:t>
            </a:r>
            <a:endParaRPr lang="zh-CN" altLang="en-US" sz="12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381000" y="2009775"/>
            <a:ext cx="2667000" cy="2762250"/>
          </a:xfrm>
          <a:prstGeom prst="rect">
            <a:avLst/>
          </a:prstGeom>
          <a:solidFill>
            <a:srgbClr val="FFFFFF"/>
          </a:solidFill>
          <a:effectLst>
            <a:outerShdw blurRad="114300" dist="19050" dir="5400000" algn="bl" rotWithShape="0">
              <a:srgbClr val="000000">
                <a:alpha val="8000"/>
              </a:srgbClr>
            </a:outerShdw>
          </a:effectLst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1" name="Text 39"/>
          <p:cNvSpPr/>
          <p:nvPr/>
        </p:nvSpPr>
        <p:spPr>
          <a:xfrm>
            <a:off x="3238500" y="1666875"/>
            <a:ext cx="2667000" cy="342900"/>
          </a:xfrm>
          <a:prstGeom prst="roundRect">
            <a:avLst>
              <a:gd name="adj" fmla="val 16667"/>
            </a:avLst>
          </a:prstGeom>
          <a:solidFill>
            <a:srgbClr val="83C5BE"/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2" name="Text 40"/>
          <p:cNvSpPr/>
          <p:nvPr/>
        </p:nvSpPr>
        <p:spPr>
          <a:xfrm>
            <a:off x="3238500" y="1666875"/>
            <a:ext cx="2667000" cy="342900"/>
          </a:xfrm>
          <a:prstGeom prst="roundRect">
            <a:avLst>
              <a:gd name="adj" fmla="val 16667"/>
            </a:avLst>
          </a:prstGeom>
          <a:solidFill>
            <a:srgbClr val="83C5BE"/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3" name="Text 41"/>
          <p:cNvSpPr/>
          <p:nvPr/>
        </p:nvSpPr>
        <p:spPr>
          <a:xfrm>
            <a:off x="3607435" y="1724025"/>
            <a:ext cx="195453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zh-CN" altLang="en-US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关键五：</a:t>
            </a:r>
            <a:r>
              <a:rPr lang="zh-CN" altLang="en-US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复核必填项</a:t>
            </a:r>
            <a:r>
              <a:rPr lang="en-US" altLang="zh-CN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 </a:t>
            </a: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*</a:t>
            </a:r>
            <a:endParaRPr lang="en-US" altLang="zh-CN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sp>
        <p:nvSpPr>
          <p:cNvPr id="44" name="Text 42"/>
          <p:cNvSpPr/>
          <p:nvPr/>
        </p:nvSpPr>
        <p:spPr>
          <a:xfrm>
            <a:off x="3238500" y="2009775"/>
            <a:ext cx="2667000" cy="2762250"/>
          </a:xfrm>
          <a:prstGeom prst="rect">
            <a:avLst/>
          </a:prstGeom>
          <a:solidFill>
            <a:srgbClr val="FFFFFF"/>
          </a:solidFill>
          <a:effectLst>
            <a:outerShdw blurRad="114300" dist="19050" dir="5400000" algn="bl" rotWithShape="0">
              <a:srgbClr val="000000">
                <a:alpha val="8000"/>
              </a:srgbClr>
            </a:outerShdw>
          </a:effectLst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7" name="Text 65"/>
          <p:cNvSpPr/>
          <p:nvPr/>
        </p:nvSpPr>
        <p:spPr>
          <a:xfrm>
            <a:off x="6096000" y="1666875"/>
            <a:ext cx="2667000" cy="342900"/>
          </a:xfrm>
          <a:prstGeom prst="roundRect">
            <a:avLst>
              <a:gd name="adj" fmla="val 16667"/>
            </a:avLst>
          </a:prstGeom>
          <a:solidFill>
            <a:srgbClr val="E29578"/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8" name="Text 66"/>
          <p:cNvSpPr/>
          <p:nvPr/>
        </p:nvSpPr>
        <p:spPr>
          <a:xfrm>
            <a:off x="6096000" y="1666875"/>
            <a:ext cx="2667000" cy="342900"/>
          </a:xfrm>
          <a:prstGeom prst="roundRect">
            <a:avLst>
              <a:gd name="adj" fmla="val 16667"/>
            </a:avLst>
          </a:prstGeom>
          <a:solidFill>
            <a:srgbClr val="E29578"/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9" name="Text 67"/>
          <p:cNvSpPr/>
          <p:nvPr/>
        </p:nvSpPr>
        <p:spPr>
          <a:xfrm>
            <a:off x="6452235" y="1762125"/>
            <a:ext cx="195453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阶段三：</a:t>
            </a:r>
            <a:r>
              <a:rPr lang="zh-CN" altLang="en-US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确认方案</a:t>
            </a:r>
            <a:r>
              <a:rPr lang="zh-CN" altLang="en-US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名称</a:t>
            </a:r>
            <a:endParaRPr lang="zh-CN" altLang="en-US" sz="12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sp>
        <p:nvSpPr>
          <p:cNvPr id="70" name="Text 68"/>
          <p:cNvSpPr/>
          <p:nvPr/>
        </p:nvSpPr>
        <p:spPr>
          <a:xfrm>
            <a:off x="6096000" y="2009775"/>
            <a:ext cx="2667000" cy="2762250"/>
          </a:xfrm>
          <a:prstGeom prst="rect">
            <a:avLst/>
          </a:prstGeom>
          <a:solidFill>
            <a:srgbClr val="FFFFFF"/>
          </a:solidFill>
          <a:effectLst>
            <a:outerShdw blurRad="114300" dist="19050" dir="5400000" algn="bl" rotWithShape="0">
              <a:srgbClr val="000000">
                <a:alpha val="8000"/>
              </a:srgbClr>
            </a:outerShdw>
          </a:effectLst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96" name="Text 94"/>
          <p:cNvSpPr/>
          <p:nvPr/>
        </p:nvSpPr>
        <p:spPr>
          <a:xfrm>
            <a:off x="0" y="1571625"/>
            <a:ext cx="9144000" cy="19050"/>
          </a:xfrm>
          <a:prstGeom prst="rect">
            <a:avLst/>
          </a:prstGeom>
          <a:solidFill>
            <a:srgbClr val="83C5BE">
              <a:alpha val="30000"/>
            </a:srgbClr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97" name="Text 95"/>
          <p:cNvSpPr/>
          <p:nvPr/>
        </p:nvSpPr>
        <p:spPr>
          <a:xfrm>
            <a:off x="8496300" y="4572000"/>
            <a:ext cx="342900" cy="342900"/>
          </a:xfrm>
          <a:prstGeom prst="ellipse">
            <a:avLst/>
          </a:prstGeom>
          <a:solidFill>
            <a:srgbClr val="006D77"/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98" name="Text 96"/>
          <p:cNvSpPr/>
          <p:nvPr/>
        </p:nvSpPr>
        <p:spPr>
          <a:xfrm>
            <a:off x="8496300" y="4629150"/>
            <a:ext cx="3429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chemeClr val="bg1"/>
                </a:solidFill>
              </a:rPr>
              <a:t>5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3809365" y="2463165"/>
            <a:ext cx="14287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</a:pP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rPr>
              <a:t>*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上下中线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rPr>
              <a:t>*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前牙定位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rPr>
              <a:t>*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覆合覆盖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rPr>
              <a:t>*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牙弓扩宽量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4" name="图片 103"/>
          <p:cNvPicPr>
            <a:picLocks noChangeAspect="1"/>
          </p:cNvPicPr>
          <p:nvPr/>
        </p:nvPicPr>
        <p:blipFill>
          <a:blip r:embed="rId1"/>
          <a:srcRect r="71267" b="69158"/>
          <a:stretch>
            <a:fillRect/>
          </a:stretch>
        </p:blipFill>
        <p:spPr>
          <a:xfrm>
            <a:off x="6431280" y="2245360"/>
            <a:ext cx="2065020" cy="872490"/>
          </a:xfrm>
          <a:prstGeom prst="rect">
            <a:avLst/>
          </a:prstGeom>
        </p:spPr>
      </p:pic>
      <p:pic>
        <p:nvPicPr>
          <p:cNvPr id="105" name="图片 1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175" y="3545840"/>
            <a:ext cx="1490980" cy="518795"/>
          </a:xfrm>
          <a:prstGeom prst="rect">
            <a:avLst/>
          </a:prstGeom>
        </p:spPr>
      </p:pic>
      <p:cxnSp>
        <p:nvCxnSpPr>
          <p:cNvPr id="106" name="直接箭头连接符 105"/>
          <p:cNvCxnSpPr/>
          <p:nvPr/>
        </p:nvCxnSpPr>
        <p:spPr>
          <a:xfrm>
            <a:off x="7266305" y="3136265"/>
            <a:ext cx="13970" cy="4603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21" name="Text 89"/>
          <p:cNvSpPr/>
          <p:nvPr/>
        </p:nvSpPr>
        <p:spPr>
          <a:xfrm>
            <a:off x="127000" y="1698625"/>
            <a:ext cx="9144000" cy="19050"/>
          </a:xfrm>
          <a:prstGeom prst="rect">
            <a:avLst/>
          </a:prstGeom>
          <a:solidFill>
            <a:srgbClr val="83C5BE">
              <a:alpha val="30000"/>
            </a:srgbClr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65" y="2282825"/>
            <a:ext cx="2185670" cy="6858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81000" y="904875"/>
            <a:ext cx="2190750" cy="571500"/>
          </a:xfrm>
          <a:prstGeom prst="roundRect">
            <a:avLst>
              <a:gd name="adj" fmla="val 13333"/>
            </a:avLst>
          </a:prstGeom>
          <a:solidFill>
            <a:srgbClr val="FFFFFF"/>
          </a:solidFill>
          <a:effectLst>
            <a:outerShdw blurRad="76200" dist="19050" dir="5400000" algn="bl" rotWithShape="0">
              <a:srgbClr val="000000">
                <a:alpha val="8000"/>
              </a:srgbClr>
            </a:outerShdw>
          </a:effectLst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Text 3"/>
          <p:cNvSpPr/>
          <p:nvPr/>
        </p:nvSpPr>
        <p:spPr>
          <a:xfrm>
            <a:off x="917257" y="1023938"/>
            <a:ext cx="880110" cy="1619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zh-CN" altLang="en-US" sz="900" b="1" dirty="0">
                <a:solidFill>
                  <a:srgbClr val="006D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男</a:t>
            </a:r>
            <a:r>
              <a:rPr lang="en-US" sz="900" b="1" dirty="0">
                <a:solidFill>
                  <a:srgbClr val="006D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，13岁</a:t>
            </a:r>
            <a:endParaRPr lang="en-US" sz="900" dirty="0"/>
          </a:p>
        </p:txBody>
      </p:sp>
      <p:sp>
        <p:nvSpPr>
          <p:cNvPr id="7" name="Text 4"/>
          <p:cNvSpPr/>
          <p:nvPr/>
        </p:nvSpPr>
        <p:spPr>
          <a:xfrm>
            <a:off x="577215" y="1205230"/>
            <a:ext cx="1983105" cy="1524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825" dirty="0">
                <a:solidFill>
                  <a:srgbClr val="666666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pitchFamily="34" charset="-120"/>
              </a:rPr>
              <a:t>主诉：</a:t>
            </a:r>
            <a:r>
              <a:rPr lang="zh-CN" altLang="en-US" sz="825" dirty="0">
                <a:latin typeface="华文中宋" panose="02010600040101010101" charset="-122"/>
                <a:ea typeface="华文中宋" panose="02010600040101010101" charset="-122"/>
              </a:rPr>
              <a:t>排齐牙齿、调整中线</a:t>
            </a:r>
            <a:endParaRPr lang="zh-CN" altLang="en-US" sz="825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8" name="Text 5"/>
          <p:cNvSpPr/>
          <p:nvPr/>
        </p:nvSpPr>
        <p:spPr>
          <a:xfrm>
            <a:off x="2667000" y="904875"/>
            <a:ext cx="3143250" cy="571500"/>
          </a:xfrm>
          <a:prstGeom prst="roundRect">
            <a:avLst>
              <a:gd name="adj" fmla="val 13333"/>
            </a:avLst>
          </a:prstGeom>
          <a:solidFill>
            <a:srgbClr val="FFFFFF"/>
          </a:solidFill>
          <a:effectLst>
            <a:outerShdw blurRad="76200" dist="19050" dir="5400000" algn="bl" rotWithShape="0">
              <a:srgbClr val="000000">
                <a:alpha val="8000"/>
              </a:srgbClr>
            </a:outerShdw>
          </a:effectLst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9" name="Shape 6"/>
          <p:cNvSpPr/>
          <p:nvPr/>
        </p:nvSpPr>
        <p:spPr>
          <a:xfrm>
            <a:off x="2952750" y="1076325"/>
            <a:ext cx="114300" cy="57150"/>
          </a:xfrm>
          <a:prstGeom prst="line">
            <a:avLst/>
          </a:prstGeom>
          <a:noFill/>
          <a:ln w="19050">
            <a:solidFill>
              <a:srgbClr val="006D77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3067050" y="1133475"/>
            <a:ext cx="0" cy="114300"/>
          </a:xfrm>
          <a:prstGeom prst="line">
            <a:avLst/>
          </a:prstGeom>
          <a:noFill/>
          <a:ln w="19050">
            <a:solidFill>
              <a:srgbClr val="006D77"/>
            </a:solidFill>
            <a:prstDash val="solid"/>
          </a:ln>
        </p:spPr>
      </p:sp>
      <p:sp>
        <p:nvSpPr>
          <p:cNvPr id="11" name="Shape 8"/>
          <p:cNvSpPr/>
          <p:nvPr/>
        </p:nvSpPr>
        <p:spPr>
          <a:xfrm flipH="1">
            <a:off x="2952750" y="1247775"/>
            <a:ext cx="114300" cy="57150"/>
          </a:xfrm>
          <a:prstGeom prst="line">
            <a:avLst/>
          </a:prstGeom>
          <a:noFill/>
          <a:ln w="19050">
            <a:solidFill>
              <a:srgbClr val="006D77"/>
            </a:solidFill>
            <a:prstDash val="solid"/>
          </a:ln>
        </p:spPr>
      </p:sp>
      <p:sp>
        <p:nvSpPr>
          <p:cNvPr id="12" name="Shape 9"/>
          <p:cNvSpPr/>
          <p:nvPr/>
        </p:nvSpPr>
        <p:spPr>
          <a:xfrm flipH="1" flipV="1">
            <a:off x="2838450" y="1247775"/>
            <a:ext cx="114300" cy="57150"/>
          </a:xfrm>
          <a:prstGeom prst="line">
            <a:avLst/>
          </a:prstGeom>
          <a:noFill/>
          <a:ln w="19050">
            <a:solidFill>
              <a:srgbClr val="006D77"/>
            </a:solidFill>
            <a:prstDash val="solid"/>
          </a:ln>
        </p:spPr>
      </p:sp>
      <p:sp>
        <p:nvSpPr>
          <p:cNvPr id="13" name="Shape 10"/>
          <p:cNvSpPr/>
          <p:nvPr/>
        </p:nvSpPr>
        <p:spPr>
          <a:xfrm flipV="1">
            <a:off x="2838450" y="1133475"/>
            <a:ext cx="0" cy="114300"/>
          </a:xfrm>
          <a:prstGeom prst="line">
            <a:avLst/>
          </a:prstGeom>
          <a:noFill/>
          <a:ln w="19050">
            <a:solidFill>
              <a:srgbClr val="006D77"/>
            </a:solidFill>
            <a:prstDash val="solid"/>
          </a:ln>
        </p:spPr>
      </p:sp>
      <p:sp>
        <p:nvSpPr>
          <p:cNvPr id="14" name="Shape 11"/>
          <p:cNvSpPr/>
          <p:nvPr/>
        </p:nvSpPr>
        <p:spPr>
          <a:xfrm flipV="1">
            <a:off x="2838450" y="1076325"/>
            <a:ext cx="114300" cy="57150"/>
          </a:xfrm>
          <a:prstGeom prst="line">
            <a:avLst/>
          </a:prstGeom>
          <a:noFill/>
          <a:ln w="19050">
            <a:solidFill>
              <a:srgbClr val="006D77"/>
            </a:solidFill>
            <a:prstDash val="solid"/>
          </a:ln>
        </p:spPr>
      </p:sp>
      <p:sp>
        <p:nvSpPr>
          <p:cNvPr id="15" name="Shape 12"/>
          <p:cNvSpPr/>
          <p:nvPr/>
        </p:nvSpPr>
        <p:spPr>
          <a:xfrm>
            <a:off x="2952750" y="1133475"/>
            <a:ext cx="0" cy="95250"/>
          </a:xfrm>
          <a:prstGeom prst="line">
            <a:avLst/>
          </a:prstGeom>
          <a:noFill/>
          <a:ln w="19050">
            <a:solidFill>
              <a:srgbClr val="006D77"/>
            </a:solidFill>
            <a:prstDash val="solid"/>
          </a:ln>
        </p:spPr>
      </p:sp>
      <p:sp>
        <p:nvSpPr>
          <p:cNvPr id="16" name="Shape 13"/>
          <p:cNvSpPr/>
          <p:nvPr/>
        </p:nvSpPr>
        <p:spPr>
          <a:xfrm>
            <a:off x="2914650" y="1181100"/>
            <a:ext cx="76200" cy="0"/>
          </a:xfrm>
          <a:prstGeom prst="line">
            <a:avLst/>
          </a:prstGeom>
          <a:noFill/>
          <a:ln w="19050">
            <a:solidFill>
              <a:srgbClr val="006D77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3145155" y="1018858"/>
            <a:ext cx="1760220" cy="1619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006D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诊断</a:t>
            </a:r>
            <a:endParaRPr lang="en-US" sz="900" dirty="0"/>
          </a:p>
        </p:txBody>
      </p:sp>
      <p:sp>
        <p:nvSpPr>
          <p:cNvPr id="22" name="Text 15"/>
          <p:cNvSpPr/>
          <p:nvPr/>
        </p:nvSpPr>
        <p:spPr>
          <a:xfrm>
            <a:off x="3238500" y="1181100"/>
            <a:ext cx="2423160" cy="1524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zh-CN" altLang="en-US" sz="825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骨性</a:t>
            </a:r>
            <a:r>
              <a:rPr lang="en-US" altLang="zh-CN" sz="825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II</a:t>
            </a:r>
            <a:r>
              <a:rPr lang="zh-CN" altLang="en-US" sz="825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类</a:t>
            </a:r>
            <a:r>
              <a:rPr lang="en-US" altLang="zh-CN" sz="825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</a:t>
            </a:r>
            <a:r>
              <a:rPr lang="zh-CN" altLang="en-US" sz="825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上切牙唇倾度正常</a:t>
            </a:r>
            <a:r>
              <a:rPr lang="en-US" altLang="zh-CN" sz="825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r>
              <a:rPr lang="zh-CN" altLang="en-US" sz="825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下切牙舌倾</a:t>
            </a:r>
            <a:r>
              <a:rPr lang="en-US" altLang="zh-CN" sz="825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</a:t>
            </a:r>
            <a:r>
              <a:rPr lang="zh-CN" altLang="en-US" sz="825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上颌重度</a:t>
            </a:r>
            <a:r>
              <a:rPr lang="en-US" altLang="zh-CN" sz="825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r>
              <a:rPr lang="zh-CN" altLang="en-US" sz="825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下颌轻度拥挤</a:t>
            </a:r>
            <a:endParaRPr lang="zh-CN" altLang="en-US" sz="825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93395" y="3108960"/>
            <a:ext cx="24212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远移磨牙数值是基于咬合关系，自动推导出远移量。不可调整，与模型是否拔除智齿无关。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1581</Words>
  <Application>WPS 演示</Application>
  <PresentationFormat>On-screen Show (16:9)</PresentationFormat>
  <Paragraphs>266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10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微软雅黑</vt:lpstr>
      <vt:lpstr>华文中宋</vt:lpstr>
      <vt:lpstr>-apple-system</vt:lpstr>
      <vt:lpstr>MingLiU-ExtB</vt:lpstr>
      <vt:lpstr>-apple-system</vt:lpstr>
      <vt:lpstr>-apple-system</vt:lpstr>
      <vt:lpstr>Segoe Print</vt:lpstr>
      <vt:lpstr>Calibri</vt:lpstr>
      <vt:lpstr>Arial Unicode MS</vt:lpstr>
      <vt:lpstr>等线</vt:lpstr>
      <vt:lpstr>Be Happy</vt:lpstr>
      <vt:lpstr>Office Theme</vt:lpstr>
      <vt:lpstr>Office Theme</vt:lpstr>
      <vt:lpstr>Office Theme</vt:lpstr>
      <vt:lpstr>Office Theme</vt:lpstr>
      <vt:lpstr>Office Theme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creator>PptxGenJS</dc:creator>
  <dc:subject>PptxGenJS Presentation</dc:subject>
  <cp:lastModifiedBy>灰尘埃</cp:lastModifiedBy>
  <cp:revision>14</cp:revision>
  <dcterms:created xsi:type="dcterms:W3CDTF">2026-03-26T01:49:00Z</dcterms:created>
  <dcterms:modified xsi:type="dcterms:W3CDTF">2026-04-06T08:44:04Z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C54D7B1F89474AB6BC143B7F5C54F319_12</vt:lpwstr>
  </property>
</Properties>
</file>