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8" r:id="rId3"/>
    <p:sldId id="270" r:id="rId4"/>
    <p:sldId id="267" r:id="rId5"/>
    <p:sldId id="271" r:id="rId6"/>
    <p:sldId id="274" r:id="rId7"/>
    <p:sldId id="282" r:id="rId8"/>
    <p:sldId id="259" r:id="rId9"/>
    <p:sldId id="260" r:id="rId1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100C0"/>
    <a:srgbClr val="294296"/>
    <a:srgbClr val="284096"/>
    <a:srgbClr val="CDA56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39"/>
    <p:restoredTop sz="94662"/>
  </p:normalViewPr>
  <p:slideViewPr>
    <p:cSldViewPr snapToGrid="0" snapToObjects="1">
      <p:cViewPr varScale="1">
        <p:scale>
          <a:sx n="68" d="100"/>
          <a:sy n="68" d="100"/>
        </p:scale>
        <p:origin x="556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648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r>
              <a:rPr kumimoji="1" lang="zh-CN" altLang="en-US"/>
              <a:t>编辑母版文本样式
第二级
第三级
第四级
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623E0-65F6-C04B-A0F0-3200DB767C4F}" type="datetimeFigureOut">
              <a:rPr kumimoji="1" lang="zh-CN" altLang="en-US" smtClean="0"/>
              <a:t>2022/10/13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FB631-8A43-2047-ABED-0401D106E97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r>
              <a:rPr kumimoji="1" lang="zh-CN" altLang="en-US"/>
              <a:t>编辑母版文本样式
第二级
第三级
第四级
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623E0-65F6-C04B-A0F0-3200DB767C4F}" type="datetimeFigureOut">
              <a:rPr kumimoji="1" lang="zh-CN" altLang="en-US" smtClean="0"/>
              <a:t>2022/10/13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FB631-8A43-2047-ABED-0401D106E97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648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648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648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648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623E0-65F6-C04B-A0F0-3200DB767C4F}" type="datetimeFigureOut">
              <a:rPr kumimoji="1" lang="zh-CN" altLang="en-US" smtClean="0"/>
              <a:t>2022/10/13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FB631-8A43-2047-ABED-0401D106E97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r>
              <a:rPr kumimoji="1" lang="zh-CN" altLang="en-US"/>
              <a:t>编辑母版文本样式
第二级
第三级
第四级
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kumimoji="1" lang="zh-CN" altLang="en-US"/>
              <a:t>编辑母版文本样式
第二级
第三级
第四级
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623E0-65F6-C04B-A0F0-3200DB767C4F}" type="datetimeFigureOut">
              <a:rPr kumimoji="1" lang="zh-CN" altLang="en-US" smtClean="0"/>
              <a:t>2022/10/13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FB631-8A43-2047-ABED-0401D106E97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kumimoji="1" lang="zh-CN" altLang="en-US"/>
              <a:t>编辑母版文本样式
第二级
第三级
第四级
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623E0-65F6-C04B-A0F0-3200DB767C4F}" type="datetimeFigureOut">
              <a:rPr kumimoji="1" lang="zh-CN" altLang="en-US" smtClean="0"/>
              <a:t>2022/10/13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FB631-8A43-2047-ABED-0401D106E97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kumimoji="1" lang="zh-CN" altLang="en-US"/>
              <a:t>编辑母版文本样式
第二级
第三级
第四级
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8623E0-65F6-C04B-A0F0-3200DB767C4F}" type="datetimeFigureOut">
              <a:rPr kumimoji="1" lang="zh-CN" altLang="en-US" smtClean="0"/>
              <a:t>2022/10/13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2FB631-8A43-2047-ABED-0401D106E97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53695" y="2014855"/>
            <a:ext cx="7160260" cy="1707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4400" b="1" dirty="0" err="1">
                <a:solidFill>
                  <a:srgbClr val="CDA56A"/>
                </a:solidFill>
                <a:latin typeface="微软雅黑" panose="020B0503020204020204" charset="-122"/>
                <a:ea typeface="微软雅黑" panose="020B0503020204020204" charset="-122"/>
              </a:rPr>
              <a:t>HiTeeth</a:t>
            </a:r>
            <a:r>
              <a:rPr lang="zh-CN" altLang="en-US" sz="4400" b="1" dirty="0">
                <a:solidFill>
                  <a:srgbClr val="CDA56A"/>
                </a:solidFill>
                <a:latin typeface="微软雅黑" panose="020B0503020204020204" charset="-122"/>
                <a:ea typeface="微软雅黑" panose="020B0503020204020204" charset="-122"/>
              </a:rPr>
              <a:t>皓得适</a:t>
            </a:r>
          </a:p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4400" b="1" dirty="0">
                <a:solidFill>
                  <a:srgbClr val="294296"/>
                </a:solidFill>
                <a:latin typeface="微软雅黑" panose="020B0503020204020204" charset="-122"/>
                <a:ea typeface="微软雅黑" panose="020B0503020204020204" charset="-122"/>
              </a:rPr>
              <a:t>双</a:t>
            </a:r>
            <a:r>
              <a:rPr lang="en-US" altLang="zh-CN" sz="4400" b="1" dirty="0">
                <a:solidFill>
                  <a:srgbClr val="294296"/>
                </a:solidFill>
                <a:latin typeface="微软雅黑" panose="020B0503020204020204" charset="-122"/>
                <a:ea typeface="微软雅黑" panose="020B0503020204020204" charset="-122"/>
              </a:rPr>
              <a:t>11</a:t>
            </a:r>
            <a:r>
              <a:rPr lang="zh-CN" altLang="en-US" sz="4400" b="1" dirty="0">
                <a:solidFill>
                  <a:srgbClr val="294296"/>
                </a:solidFill>
                <a:latin typeface="微软雅黑" panose="020B0503020204020204" charset="-122"/>
                <a:ea typeface="微软雅黑" panose="020B0503020204020204" charset="-122"/>
              </a:rPr>
              <a:t>购物节市场活动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08196" y="1322705"/>
            <a:ext cx="953579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双</a:t>
            </a:r>
            <a:r>
              <a:rPr lang="en-US" altLang="zh-CN" sz="4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11</a:t>
            </a:r>
            <a:r>
              <a:rPr lang="zh-CN" altLang="en-US" sz="4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  <a:cs typeface="微软雅黑" charset="0"/>
              </a:rPr>
              <a:t>购物节的消费者洞察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4368165" y="2590800"/>
            <a:ext cx="6116320" cy="2399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000" dirty="0">
                <a:latin typeface="微软雅黑" charset="0"/>
                <a:ea typeface="微软雅黑" charset="0"/>
              </a:rPr>
              <a:t>长达十几年的市场营销，消费者已经养成了在双</a:t>
            </a:r>
            <a:r>
              <a:rPr lang="en-US" altLang="zh-CN" sz="2000" dirty="0">
                <a:latin typeface="微软雅黑" charset="0"/>
                <a:ea typeface="微软雅黑" charset="0"/>
              </a:rPr>
              <a:t>11</a:t>
            </a:r>
            <a:r>
              <a:rPr lang="zh-CN" altLang="en-US" sz="2000" dirty="0">
                <a:latin typeface="微软雅黑" charset="0"/>
                <a:ea typeface="微软雅黑" charset="0"/>
              </a:rPr>
              <a:t>期间自主购物的消费习惯。折扣、狂欢、优惠是双</a:t>
            </a:r>
            <a:r>
              <a:rPr lang="en-US" altLang="zh-CN" sz="2000" dirty="0">
                <a:latin typeface="微软雅黑" charset="0"/>
                <a:ea typeface="微软雅黑" charset="0"/>
              </a:rPr>
              <a:t>11</a:t>
            </a:r>
            <a:r>
              <a:rPr lang="zh-CN" altLang="en-US" sz="2000" dirty="0">
                <a:latin typeface="微软雅黑" charset="0"/>
                <a:ea typeface="微软雅黑" charset="0"/>
              </a:rPr>
              <a:t>的核心卖点，而美白产品作为高复购、低单价的口腔消费项目，高度契合双</a:t>
            </a:r>
            <a:r>
              <a:rPr lang="en-US" altLang="zh-CN" sz="2000" dirty="0">
                <a:latin typeface="微软雅黑" charset="0"/>
                <a:ea typeface="微软雅黑" charset="0"/>
              </a:rPr>
              <a:t>11</a:t>
            </a:r>
            <a:r>
              <a:rPr lang="zh-CN" altLang="en-US" sz="2000" dirty="0">
                <a:latin typeface="微软雅黑" charset="0"/>
                <a:ea typeface="微软雅黑" charset="0"/>
              </a:rPr>
              <a:t>“剁手”“囤货”“性价比”的消费取向。</a:t>
            </a:r>
          </a:p>
        </p:txBody>
      </p:sp>
      <p:sp>
        <p:nvSpPr>
          <p:cNvPr id="6" name="圆角矩形 5"/>
          <p:cNvSpPr/>
          <p:nvPr/>
        </p:nvSpPr>
        <p:spPr>
          <a:xfrm>
            <a:off x="508000" y="3062396"/>
            <a:ext cx="3439795" cy="1322070"/>
          </a:xfrm>
          <a:prstGeom prst="roundRect">
            <a:avLst/>
          </a:prstGeom>
          <a:solidFill>
            <a:srgbClr val="2840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b="1" dirty="0">
                <a:latin typeface="微软雅黑" charset="0"/>
                <a:ea typeface="微软雅黑" charset="0"/>
              </a:rPr>
              <a:t> </a:t>
            </a:r>
            <a:r>
              <a:rPr lang="zh-CN" altLang="en-US" sz="4400" b="1" dirty="0">
                <a:latin typeface="微软雅黑" charset="0"/>
                <a:ea typeface="微软雅黑" charset="0"/>
              </a:rPr>
              <a:t>购买习惯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535090" y="1465845"/>
            <a:ext cx="7142188" cy="49552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CDA56A"/>
                </a:solidFill>
                <a:latin typeface="微软雅黑" panose="020B0503020204020204" charset="-122"/>
                <a:ea typeface="微软雅黑" panose="020B0503020204020204" charset="-122"/>
              </a:rPr>
              <a:t>活动预热</a:t>
            </a:r>
            <a:endParaRPr lang="en-US" altLang="zh-CN" sz="3200" b="1" dirty="0">
              <a:solidFill>
                <a:srgbClr val="CDA56A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en-US" altLang="zh-CN" sz="3200" b="1" dirty="0">
              <a:solidFill>
                <a:srgbClr val="CDA56A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</a:rPr>
              <a:t>预热时间：</a:t>
            </a:r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</a:rPr>
              <a:t>10.20—10.31</a:t>
            </a:r>
          </a:p>
          <a:p>
            <a:endParaRPr lang="en-US" altLang="zh-CN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</a:rPr>
              <a:t>预热形式：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微博、公众号、朋友圈、微信群转发预热海报；</a:t>
            </a:r>
            <a:endParaRPr lang="en-US" altLang="zh-CN" dirty="0"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en-US" altLang="zh-CN" dirty="0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</a:rPr>
              <a:t>预热文案：</a:t>
            </a:r>
            <a:endParaRPr lang="en-US" altLang="zh-CN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</a:rPr>
              <a:t>XXX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口腔最“会”双十一，美白福利狂欢</a:t>
            </a:r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</a:rPr>
              <a:t>go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！</a:t>
            </a:r>
            <a:endParaRPr lang="en-US" altLang="zh-CN" dirty="0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美白到店，可享限时秒杀、买一赠一、现金立减等超值优惠，</a:t>
            </a:r>
            <a:endParaRPr lang="en-US" altLang="zh-CN" dirty="0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更有免费洁牙券限量放送</a:t>
            </a:r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</a:rPr>
              <a:t>~</a:t>
            </a:r>
          </a:p>
          <a:p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冰点的价格，燃爆的折扣，还在等什么？双</a:t>
            </a:r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</a:rPr>
              <a:t>11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颜值党剁手戳这里</a:t>
            </a:r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</a:rPr>
              <a:t>&gt;&gt;&gt;</a:t>
            </a:r>
          </a:p>
          <a:p>
            <a:endParaRPr lang="en-US" altLang="zh-CN" dirty="0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</a:rPr>
              <a:t>预热建议：</a:t>
            </a:r>
            <a:endParaRPr lang="en-US" altLang="zh-CN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二维码建议放门诊客户群或美白专属群，将有美白意向的客户做定向留存，便于活动发布和后期维护，群内也可定时送券、科普、咨询等，增强双</a:t>
            </a:r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</a:rPr>
              <a:t>11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活动氛围和美白群体归属感。</a:t>
            </a:r>
            <a:endParaRPr lang="en-US" altLang="zh-CN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8416332" y="-20098"/>
            <a:ext cx="3167568" cy="685799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40690" y="1304925"/>
            <a:ext cx="953579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双</a:t>
            </a:r>
            <a:r>
              <a:rPr lang="en-US" altLang="zh-CN" sz="4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11</a:t>
            </a:r>
            <a:r>
              <a:rPr lang="zh-CN" altLang="en-US" sz="4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购物节市场活动（一）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40690" y="2179320"/>
            <a:ext cx="6268720" cy="44926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核心目的：</a:t>
            </a:r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引流</a:t>
            </a:r>
            <a:endParaRPr lang="zh-CN" altLang="en-US" sz="20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en-US" altLang="zh-CN" sz="20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en-US" altLang="zh-CN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Slogan</a:t>
            </a: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：</a:t>
            </a:r>
            <a:r>
              <a:rPr lang="zh-CN" altLang="en-US" sz="2000" b="1" dirty="0">
                <a:solidFill>
                  <a:srgbClr val="CDA56A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只拼手速 别拼色素</a:t>
            </a:r>
            <a:endParaRPr lang="en-US" altLang="zh-CN" sz="2800" b="1" dirty="0">
              <a:solidFill>
                <a:srgbClr val="CDA56A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endParaRPr lang="zh-CN" altLang="en-US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</a:rPr>
              <a:t>针对人群：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引导有潜在美白需求的新用户，培养习惯；</a:t>
            </a:r>
            <a:endParaRPr lang="en-US" altLang="zh-CN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引导门诊美白老用户复购到店，增强粘性；</a:t>
            </a:r>
            <a:endParaRPr lang="en-US" altLang="zh-CN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0">
              <a:buFont typeface="Arial" panose="020B0604020202020204" pitchFamily="34" charset="0"/>
              <a:buNone/>
            </a:pPr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</a:rPr>
              <a:t>活动亮点：</a:t>
            </a:r>
            <a:r>
              <a:rPr lang="zh-CN" altLang="en-US" sz="2000" b="1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</a:rPr>
              <a:t>限时秒杀价</a:t>
            </a:r>
            <a:endParaRPr lang="en-US" altLang="zh-CN" sz="3600" dirty="0"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scaled="0"/>
              </a:gra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0">
              <a:buFont typeface="Arial" panose="020B0604020202020204" pitchFamily="34" charset="0"/>
              <a:buNone/>
            </a:pP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0">
              <a:buFont typeface="Arial" panose="020B0604020202020204" pitchFamily="34" charset="0"/>
              <a:buNone/>
            </a:pPr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</a:rPr>
              <a:t>活动讲解：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0">
              <a:buFont typeface="Arial" panose="020B0604020202020204" pitchFamily="34" charset="0"/>
              <a:buNone/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秒杀活动的核心在于引流，以几乎全年最低的单价引导客户到店，为后续疗程售卖或项目开发提供先天优势；同时美白两次对比单次的效果更加突出，更容易让消费者形成好感和品牌信赖，便于发展成为疗程用户。</a:t>
            </a:r>
            <a:endParaRPr lang="en-US" altLang="zh-CN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4" name="图片 3" descr="双11活动海报（一）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37450" y="0"/>
            <a:ext cx="385762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40690" y="1304925"/>
            <a:ext cx="953579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双</a:t>
            </a:r>
            <a:r>
              <a:rPr lang="en-US" altLang="zh-CN" sz="4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11</a:t>
            </a:r>
            <a:r>
              <a:rPr lang="zh-CN" altLang="en-US" sz="4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购物节市场活动（二）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40690" y="2179320"/>
            <a:ext cx="6268720" cy="44926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核心目的：</a:t>
            </a:r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锁客</a:t>
            </a:r>
            <a:endParaRPr lang="zh-CN" altLang="en-US" sz="20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en-US" altLang="zh-CN" sz="20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en-US" altLang="zh-CN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Slogan</a:t>
            </a: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：</a:t>
            </a:r>
            <a:r>
              <a:rPr lang="zh-CN" altLang="en-US" sz="2000" b="1" dirty="0">
                <a:solidFill>
                  <a:srgbClr val="CDA56A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白“废”心机</a:t>
            </a:r>
            <a:endParaRPr lang="en-US" altLang="zh-CN" sz="2800" b="1" dirty="0">
              <a:solidFill>
                <a:srgbClr val="CDA56A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</a:rPr>
              <a:t>针对人群：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已购买秒杀产品并体验的用户，强化美白理念输出；</a:t>
            </a:r>
            <a:endParaRPr lang="en-US" altLang="zh-CN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门诊美白产品老用户，复购到店持续培养美白习惯；</a:t>
            </a:r>
            <a:endParaRPr lang="en-US" altLang="zh-CN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0">
              <a:buFont typeface="Arial" panose="020B0604020202020204" pitchFamily="34" charset="0"/>
              <a:buNone/>
            </a:pPr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</a:rPr>
              <a:t>活动亮点</a:t>
            </a:r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</a:rPr>
              <a:t>：</a:t>
            </a:r>
            <a:r>
              <a:rPr lang="zh-CN" altLang="en-US" sz="2000" b="1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</a:rPr>
              <a:t>概念输出</a:t>
            </a:r>
            <a:r>
              <a:rPr lang="en-US" altLang="zh-CN" sz="2000" b="1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</a:rPr>
              <a:t>+</a:t>
            </a:r>
            <a:r>
              <a:rPr lang="zh-CN" altLang="en-US" sz="2000" b="1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</a:rPr>
              <a:t>买</a:t>
            </a:r>
            <a:r>
              <a:rPr lang="en-US" altLang="zh-CN" sz="2000" b="1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sz="2000" b="1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</a:rPr>
              <a:t>送</a:t>
            </a:r>
            <a:r>
              <a:rPr lang="en-US" altLang="zh-CN" sz="2000" b="1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endParaRPr lang="en-US" altLang="zh-CN" sz="3600" dirty="0"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scaled="0"/>
              </a:gra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0">
              <a:buFont typeface="Arial" panose="020B0604020202020204" pitchFamily="34" charset="0"/>
              <a:buNone/>
            </a:pP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0">
              <a:buFont typeface="Arial" panose="020B0604020202020204" pitchFamily="34" charset="0"/>
              <a:buNone/>
            </a:pPr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</a:rPr>
              <a:t>活动讲解：</a:t>
            </a:r>
          </a:p>
          <a:p>
            <a:pPr indent="0">
              <a:buFont typeface="Arial" panose="020B0604020202020204" pitchFamily="34" charset="0"/>
              <a:buNone/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活动优惠为买</a:t>
            </a:r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疗程赠送</a:t>
            </a:r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次，可以给消费者引入美白疗程</a:t>
            </a:r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</a:rPr>
              <a:t>+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单次维护的概念；同时提出白“废”心机的概念，即在聚会拍照场景下，面对各种心机</a:t>
            </a:r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</a:rPr>
              <a:t>girl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，一口白牙能够帮助你“一力废万法”，无论怎么拍都是最好看的那个。</a:t>
            </a:r>
            <a:endParaRPr lang="en-US" altLang="zh-CN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6" name="图片 5" descr="双11活动海报（二）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37450" y="0"/>
            <a:ext cx="385762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40690" y="1304925"/>
            <a:ext cx="953579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双</a:t>
            </a:r>
            <a:r>
              <a:rPr lang="en-US" altLang="zh-CN" sz="4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11</a:t>
            </a:r>
            <a:r>
              <a:rPr lang="zh-CN" altLang="en-US" sz="4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购物节市场活动（三）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40690" y="2032635"/>
            <a:ext cx="6268720" cy="47694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ClrTx/>
              <a:buSzTx/>
              <a:buFontTx/>
            </a:pP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核心目的：</a:t>
            </a:r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升单</a:t>
            </a:r>
          </a:p>
          <a:p>
            <a:endParaRPr lang="en-US" altLang="zh-CN" sz="20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en-US" altLang="zh-CN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Slogan</a:t>
            </a: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：</a:t>
            </a:r>
            <a:r>
              <a:rPr lang="zh-CN" altLang="en-US" sz="2000" b="1" dirty="0">
                <a:solidFill>
                  <a:srgbClr val="CDA56A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变美喊口号 不如唇红齿皓</a:t>
            </a:r>
            <a:endParaRPr lang="en-US" altLang="zh-CN" sz="2000" b="1" dirty="0">
              <a:solidFill>
                <a:srgbClr val="CDA56A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</a:rPr>
              <a:t>针对人群：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有变美需求的口腔用户，如正畸、修复等项目的客户；</a:t>
            </a:r>
            <a:endParaRPr lang="en-US" altLang="zh-CN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已购买两次或单疗程的用户，限时优惠引导升单；</a:t>
            </a:r>
            <a:endParaRPr lang="en-US" altLang="zh-CN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门诊美白产品老用户，优惠力度大、建议复购囤货；</a:t>
            </a:r>
            <a:endParaRPr lang="en-US" altLang="zh-CN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0">
              <a:buFont typeface="Arial" panose="020B0604020202020204" pitchFamily="34" charset="0"/>
              <a:buNone/>
            </a:pPr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</a:rPr>
              <a:t>活动亮点：</a:t>
            </a:r>
            <a:r>
              <a:rPr lang="zh-CN" altLang="en-US" sz="2000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</a:rPr>
              <a:t>买赠</a:t>
            </a:r>
            <a:r>
              <a:rPr lang="en-US" altLang="zh-CN" sz="2000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</a:rPr>
              <a:t>+</a:t>
            </a:r>
            <a:r>
              <a:rPr lang="zh-CN" altLang="en-US" sz="2000" dirty="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</a:rPr>
              <a:t>立减</a:t>
            </a:r>
            <a:endParaRPr lang="en-US" altLang="zh-CN" sz="3600" dirty="0">
              <a:gradFill>
                <a:gsLst>
                  <a:gs pos="0">
                    <a:srgbClr val="E30000"/>
                  </a:gs>
                  <a:gs pos="100000">
                    <a:srgbClr val="760303"/>
                  </a:gs>
                </a:gsLst>
                <a:lin scaled="0"/>
              </a:gra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0">
              <a:buFont typeface="Arial" panose="020B0604020202020204" pitchFamily="34" charset="0"/>
              <a:buNone/>
            </a:pP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  <a:p>
            <a:pPr indent="0">
              <a:buFont typeface="Arial" panose="020B0604020202020204" pitchFamily="34" charset="0"/>
              <a:buNone/>
            </a:pPr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</a:rPr>
              <a:t>活动讲解：</a:t>
            </a:r>
          </a:p>
          <a:p>
            <a:pPr indent="0">
              <a:buFont typeface="Arial" panose="020B0604020202020204" pitchFamily="34" charset="0"/>
              <a:buNone/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活动在买</a:t>
            </a:r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</a:rPr>
              <a:t>3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疗程赠</a:t>
            </a:r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疗程的基础上，增加了立减</a:t>
            </a:r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</a:rPr>
              <a:t>1111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</a:rPr>
              <a:t>的巨额优惠，促进四疗程的现场成交；由于优惠叠加，购买越多越超值，再加上朋友圈转发即送洁牙券，用户容易在圈子内自发宣传，吸引更多美白用户到店。</a:t>
            </a:r>
            <a:endParaRPr lang="en-US" altLang="zh-CN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7" name="图片 6" descr="双11活动海报（三）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37450" y="0"/>
            <a:ext cx="385572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t="48889"/>
          <a:stretch>
            <a:fillRect/>
          </a:stretch>
        </p:blipFill>
        <p:spPr>
          <a:xfrm>
            <a:off x="7860030" y="0"/>
            <a:ext cx="4332085" cy="6840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rcRect t="-3" b="50241"/>
          <a:stretch>
            <a:fillRect/>
          </a:stretch>
        </p:blipFill>
        <p:spPr>
          <a:xfrm>
            <a:off x="3175000" y="17780"/>
            <a:ext cx="4448937" cy="68400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29895" y="2237740"/>
            <a:ext cx="262509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b="1" dirty="0">
                <a:solidFill>
                  <a:srgbClr val="CDA56A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活动详情海报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68325" y="2272665"/>
            <a:ext cx="9933940" cy="1308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11</a:t>
            </a:r>
            <a:r>
              <a:rPr lang="zh-CN" altLang="en-US" sz="2800" b="1" dirty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月活动的所有海报已设计好，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请有需要的机构联系皓得适销售</a:t>
            </a:r>
            <a:r>
              <a:rPr lang="en-US" altLang="zh-CN" sz="2800" b="1" dirty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/</a:t>
            </a:r>
            <a:r>
              <a:rPr lang="zh-CN" altLang="en-US" sz="2800" b="1" dirty="0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代理商，领取图片及源文件。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673</Words>
  <Application>Microsoft Office PowerPoint</Application>
  <PresentationFormat>宽屏</PresentationFormat>
  <Paragraphs>62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4" baseType="lpstr">
      <vt:lpstr>等线</vt:lpstr>
      <vt:lpstr>等线 Light</vt:lpstr>
      <vt:lpstr>微软雅黑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Office User</dc:creator>
  <cp:lastModifiedBy>fang shi</cp:lastModifiedBy>
  <cp:revision>16</cp:revision>
  <dcterms:created xsi:type="dcterms:W3CDTF">2022-10-12T14:46:08Z</dcterms:created>
  <dcterms:modified xsi:type="dcterms:W3CDTF">2022-10-13T02:23:14Z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2052-4.4.1.7380</vt:lpwstr>
  </property>
  <property fmtid="{D5CDD505-2E9C-101B-9397-08002B2CF9AE}" pid="3" name="ICV">
    <vt:lpwstr>BD4C4B1A459DB42DA9CE436301D6AE52</vt:lpwstr>
  </property>
</Properties>
</file>