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3"/>
    <p:sldId id="258" r:id="rId4"/>
    <p:sldId id="261" r:id="rId5"/>
    <p:sldId id="262" r:id="rId6"/>
    <p:sldId id="263" r:id="rId7"/>
    <p:sldId id="259" r:id="rId8"/>
    <p:sldId id="260" r:id="rId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84096"/>
    <a:srgbClr val="CDA56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39"/>
    <p:restoredTop sz="94662"/>
  </p:normalViewPr>
  <p:slideViewPr>
    <p:cSldViewPr snapToGrid="0" snapToObjects="1">
      <p:cViewPr varScale="1">
        <p:scale>
          <a:sx n="91" d="100"/>
          <a:sy n="91" d="100"/>
        </p:scale>
        <p:origin x="200" y="4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648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r>
              <a:rPr kumimoji="1" lang="zh-CN" altLang="en-US"/>
              <a:t>编辑母版文本样式
第二级
第三级
第四级
第五级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623E0-65F6-C04B-A0F0-3200DB767C4F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FB631-8A43-2047-ABED-0401D106E97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r>
              <a:rPr kumimoji="1" lang="zh-CN" altLang="en-US"/>
              <a:t>编辑母版文本样式
第二级
第三级
第四级
第五级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623E0-65F6-C04B-A0F0-3200DB767C4F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FB631-8A43-2047-ABED-0401D106E97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648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648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648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648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623E0-65F6-C04B-A0F0-3200DB767C4F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FB631-8A43-2047-ABED-0401D106E97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r>
              <a:rPr kumimoji="1" lang="zh-CN" altLang="en-US"/>
              <a:t>编辑母版文本样式
第二级
第三级
第四级
第五级</a:t>
            </a:r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kumimoji="1" lang="zh-CN" altLang="en-US"/>
              <a:t>编辑母版文本样式
第二级
第三级
第四级
第五级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623E0-65F6-C04B-A0F0-3200DB767C4F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FB631-8A43-2047-ABED-0401D106E97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kumimoji="1" lang="zh-CN" altLang="en-US"/>
              <a:t>编辑母版文本样式
第二级
第三级
第四级
第五级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623E0-65F6-C04B-A0F0-3200DB767C4F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FB631-8A43-2047-ABED-0401D106E97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kumimoji="1" lang="zh-CN" altLang="en-US"/>
              <a:t>编辑母版文本样式
第二级
第三级
第四级
第五级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8623E0-65F6-C04B-A0F0-3200DB767C4F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2FB631-8A43-2047-ABED-0401D106E97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.xml"/><Relationship Id="rId8" Type="http://schemas.openxmlformats.org/officeDocument/2006/relationships/image" Target="../media/image16.jpeg"/><Relationship Id="rId7" Type="http://schemas.openxmlformats.org/officeDocument/2006/relationships/image" Target="../media/image15.jpeg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82245" y="2143760"/>
            <a:ext cx="7160260" cy="1476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600" b="1">
                <a:solidFill>
                  <a:srgbClr val="284096"/>
                </a:solidFill>
                <a:latin typeface="微软雅黑" charset="0"/>
                <a:ea typeface="微软雅黑" charset="0"/>
              </a:rPr>
              <a:t>皓得适市场活动之新年版</a:t>
            </a:r>
            <a:endParaRPr lang="zh-CN" altLang="en-US" sz="3600">
              <a:latin typeface="微软雅黑" charset="0"/>
              <a:ea typeface="微软雅黑" charset="0"/>
            </a:endParaRPr>
          </a:p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600" b="1">
                <a:solidFill>
                  <a:srgbClr val="CDA56A"/>
                </a:solidFill>
                <a:latin typeface="微软雅黑" charset="0"/>
                <a:ea typeface="微软雅黑" charset="0"/>
              </a:rPr>
              <a:t>一口好牙，开心回家过好年</a:t>
            </a:r>
            <a:endParaRPr lang="zh-CN" altLang="en-US" sz="3600" b="1">
              <a:solidFill>
                <a:srgbClr val="CDA56A"/>
              </a:solidFill>
              <a:latin typeface="微软雅黑" charset="0"/>
              <a:ea typeface="微软雅黑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40690" y="1322705"/>
            <a:ext cx="953579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元旦春节期间的消费者洞察</a:t>
            </a:r>
            <a:endParaRPr lang="zh-CN" altLang="en-US" sz="4000" b="1">
              <a:solidFill>
                <a:schemeClr val="tx1">
                  <a:lumMod val="85000"/>
                  <a:lumOff val="15000"/>
                </a:schemeClr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47140" y="4187825"/>
            <a:ext cx="3758565" cy="1476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ct val="125000"/>
              </a:lnSpc>
            </a:pPr>
            <a:r>
              <a:rPr lang="zh-CN" altLang="en-US"/>
              <a:t>过年这个阶段，中国一直有“辞旧迎新”的传统，所以很多消费者在回家过年前，都有“解决自己口腔问题”或者“让牙齿变得更好看”的需求。</a:t>
            </a:r>
            <a:endParaRPr lang="zh-CN" altLang="en-US"/>
          </a:p>
        </p:txBody>
      </p:sp>
      <p:sp>
        <p:nvSpPr>
          <p:cNvPr id="4" name="圆角矩形 3"/>
          <p:cNvSpPr/>
          <p:nvPr/>
        </p:nvSpPr>
        <p:spPr>
          <a:xfrm>
            <a:off x="1406525" y="2546985"/>
            <a:ext cx="3439795" cy="1322070"/>
          </a:xfrm>
          <a:prstGeom prst="roundRect">
            <a:avLst/>
          </a:prstGeom>
          <a:solidFill>
            <a:srgbClr val="2840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4400" b="1">
                <a:latin typeface="微软雅黑" charset="0"/>
                <a:ea typeface="微软雅黑" charset="0"/>
              </a:rPr>
              <a:t>主动看牙</a:t>
            </a:r>
            <a:endParaRPr lang="zh-CN" altLang="en-US" sz="4400" b="1">
              <a:latin typeface="微软雅黑" charset="0"/>
              <a:ea typeface="微软雅黑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377305" y="4187825"/>
            <a:ext cx="3758565" cy="1476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ct val="125000"/>
              </a:lnSpc>
            </a:pPr>
            <a:r>
              <a:rPr lang="zh-CN" altLang="en-US"/>
              <a:t>因为过年，大家都有讨个好兆头的习惯，送红包送祝福成为常见的方式，这也是口腔机构可以抓住的一个市场活动方式。</a:t>
            </a:r>
            <a:endParaRPr lang="zh-CN" altLang="en-US"/>
          </a:p>
        </p:txBody>
      </p:sp>
      <p:sp>
        <p:nvSpPr>
          <p:cNvPr id="6" name="圆角矩形 5"/>
          <p:cNvSpPr/>
          <p:nvPr/>
        </p:nvSpPr>
        <p:spPr>
          <a:xfrm>
            <a:off x="6536690" y="2546985"/>
            <a:ext cx="3439795" cy="1322070"/>
          </a:xfrm>
          <a:prstGeom prst="roundRect">
            <a:avLst/>
          </a:prstGeom>
          <a:solidFill>
            <a:srgbClr val="2840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4400" b="1">
                <a:latin typeface="微软雅黑" charset="0"/>
                <a:ea typeface="微软雅黑" charset="0"/>
              </a:rPr>
              <a:t>讨个喜庆</a:t>
            </a:r>
            <a:endParaRPr lang="zh-CN" altLang="en-US" sz="4400" b="1">
              <a:latin typeface="微软雅黑" charset="0"/>
              <a:ea typeface="微软雅黑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3" grpId="0"/>
      <p:bldP spid="6" grpId="0" animBg="1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40690" y="1304925"/>
            <a:ext cx="953579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元旦春节市场活动</a:t>
            </a:r>
            <a:endParaRPr lang="zh-CN" altLang="en-US" sz="4000" b="1">
              <a:solidFill>
                <a:schemeClr val="tx1">
                  <a:lumMod val="85000"/>
                  <a:lumOff val="15000"/>
                </a:schemeClr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40690" y="2179320"/>
            <a:ext cx="6542405" cy="41230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b="1">
                <a:solidFill>
                  <a:schemeClr val="tx1"/>
                </a:solidFill>
                <a:latin typeface="微软雅黑" charset="0"/>
                <a:ea typeface="微软雅黑" charset="0"/>
              </a:rPr>
              <a:t>主题：</a:t>
            </a:r>
            <a:r>
              <a:rPr lang="zh-CN" altLang="en-US" sz="2800" b="1">
                <a:solidFill>
                  <a:srgbClr val="CDA56A"/>
                </a:solidFill>
                <a:latin typeface="微软雅黑" charset="0"/>
                <a:ea typeface="微软雅黑" charset="0"/>
              </a:rPr>
              <a:t>一口好牙，开心回家过年</a:t>
            </a:r>
            <a:endParaRPr lang="zh-CN" altLang="en-US">
              <a:latin typeface="微软雅黑" charset="0"/>
              <a:ea typeface="微软雅黑" charset="0"/>
            </a:endParaRPr>
          </a:p>
          <a:p>
            <a:endParaRPr lang="zh-CN" altLang="en-US">
              <a:latin typeface="微软雅黑" charset="0"/>
              <a:ea typeface="微软雅黑" charset="0"/>
            </a:endParaRPr>
          </a:p>
          <a:p>
            <a:r>
              <a:rPr lang="zh-CN" altLang="en-US" b="1">
                <a:latin typeface="微软雅黑" charset="0"/>
                <a:ea typeface="微软雅黑" charset="0"/>
              </a:rPr>
              <a:t>针对人群：</a:t>
            </a:r>
            <a:endParaRPr lang="zh-CN" altLang="en-US">
              <a:latin typeface="微软雅黑" charset="0"/>
              <a:ea typeface="微软雅黑" charset="0"/>
            </a:endParaRPr>
          </a:p>
          <a:p>
            <a:pPr marL="285750" indent="-285750">
              <a:buFont typeface="Arial" panose="020B0604020202090204" pitchFamily="34" charset="0"/>
              <a:buChar char="•"/>
            </a:pPr>
            <a:r>
              <a:rPr lang="zh-CN" altLang="en-US">
                <a:latin typeface="微软雅黑" charset="0"/>
                <a:ea typeface="微软雅黑" charset="0"/>
              </a:rPr>
              <a:t>近期到诊的客户，激发做其他项目</a:t>
            </a:r>
            <a:endParaRPr lang="zh-CN" altLang="en-US">
              <a:latin typeface="微软雅黑" charset="0"/>
              <a:ea typeface="微软雅黑" charset="0"/>
            </a:endParaRPr>
          </a:p>
          <a:p>
            <a:pPr marL="285750" indent="-285750">
              <a:buFont typeface="Arial" panose="020B0604020202090204" pitchFamily="34" charset="0"/>
              <a:buChar char="•"/>
            </a:pPr>
            <a:r>
              <a:rPr lang="zh-CN" altLang="en-US">
                <a:latin typeface="微软雅黑" charset="0"/>
                <a:ea typeface="微软雅黑" charset="0"/>
              </a:rPr>
              <a:t>唤醒老客到店，进行客户关系维护及转化其他项目</a:t>
            </a:r>
            <a:endParaRPr lang="zh-CN" altLang="en-US">
              <a:latin typeface="微软雅黑" charset="0"/>
              <a:ea typeface="微软雅黑" charset="0"/>
            </a:endParaRPr>
          </a:p>
          <a:p>
            <a:pPr indent="0">
              <a:buFont typeface="Arial" panose="020B0604020202090204" pitchFamily="34" charset="0"/>
              <a:buNone/>
            </a:pPr>
            <a:endParaRPr lang="zh-CN" altLang="en-US">
              <a:latin typeface="微软雅黑" charset="0"/>
              <a:ea typeface="微软雅黑" charset="0"/>
            </a:endParaRPr>
          </a:p>
          <a:p>
            <a:pPr indent="0">
              <a:buFont typeface="Arial" panose="020B0604020202090204" pitchFamily="34" charset="0"/>
              <a:buNone/>
            </a:pPr>
            <a:r>
              <a:rPr lang="zh-CN" altLang="en-US" b="1">
                <a:latin typeface="微软雅黑" charset="0"/>
                <a:ea typeface="微软雅黑" charset="0"/>
              </a:rPr>
              <a:t>活动亮点：</a:t>
            </a:r>
            <a:r>
              <a:rPr lang="zh-CN" altLang="en-US" sz="360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微软雅黑" charset="0"/>
                <a:ea typeface="微软雅黑" charset="0"/>
              </a:rPr>
              <a:t>红包盲盒</a:t>
            </a:r>
            <a:endParaRPr lang="zh-CN" altLang="en-US">
              <a:latin typeface="微软雅黑" charset="0"/>
              <a:ea typeface="微软雅黑" charset="0"/>
            </a:endParaRPr>
          </a:p>
          <a:p>
            <a:pPr indent="0">
              <a:buFont typeface="Arial" panose="020B0604020202090204" pitchFamily="34" charset="0"/>
              <a:buNone/>
            </a:pPr>
            <a:endParaRPr lang="zh-CN" altLang="en-US">
              <a:latin typeface="微软雅黑" charset="0"/>
              <a:ea typeface="微软雅黑" charset="0"/>
            </a:endParaRPr>
          </a:p>
          <a:p>
            <a:pPr indent="0">
              <a:buFont typeface="Arial" panose="020B0604020202090204" pitchFamily="34" charset="0"/>
              <a:buNone/>
            </a:pPr>
            <a:r>
              <a:rPr lang="zh-CN" altLang="en-US" b="1">
                <a:latin typeface="微软雅黑" charset="0"/>
                <a:ea typeface="微软雅黑" charset="0"/>
              </a:rPr>
              <a:t>活动形式：</a:t>
            </a:r>
            <a:endParaRPr lang="zh-CN" altLang="en-US">
              <a:latin typeface="微软雅黑" charset="0"/>
              <a:ea typeface="微软雅黑" charset="0"/>
            </a:endParaRPr>
          </a:p>
          <a:p>
            <a:pPr indent="0">
              <a:buFont typeface="Arial" panose="020B0604020202090204" pitchFamily="34" charset="0"/>
              <a:buNone/>
            </a:pPr>
            <a:r>
              <a:rPr lang="zh-CN" altLang="en-US">
                <a:latin typeface="微软雅黑" charset="0"/>
                <a:ea typeface="微软雅黑" charset="0"/>
              </a:rPr>
              <a:t>活动期间，进店进行任意消费的新老客户，都可以领取一封新年红包，里面是一份送给代价的口腔礼物和新年祝福，包括美白、正畸、修复、种植、洗牙、儿科等，抽到什么送什么。</a:t>
            </a:r>
            <a:endParaRPr lang="zh-CN" altLang="en-US">
              <a:latin typeface="微软雅黑" charset="0"/>
              <a:ea typeface="微软雅黑" charset="0"/>
            </a:endParaRPr>
          </a:p>
          <a:p>
            <a:endParaRPr lang="zh-CN" altLang="en-US">
              <a:latin typeface="微软雅黑" charset="0"/>
              <a:ea typeface="微软雅黑" charset="0"/>
            </a:endParaRPr>
          </a:p>
        </p:txBody>
      </p:sp>
      <p:pic>
        <p:nvPicPr>
          <p:cNvPr id="4" name="图片 3" descr="HiTeeth皓得适2022年元旦市场海报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06310" y="635"/>
            <a:ext cx="3164840" cy="6857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HiTeeth皓得适2022年元旦市场红包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16045" y="19685"/>
            <a:ext cx="3415665" cy="6838315"/>
          </a:xfrm>
          <a:prstGeom prst="rect">
            <a:avLst/>
          </a:prstGeom>
        </p:spPr>
      </p:pic>
      <p:pic>
        <p:nvPicPr>
          <p:cNvPr id="3" name="图片 2" descr="HiTeeth皓得适2022年元旦市场红包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34910" y="19685"/>
            <a:ext cx="3415665" cy="683831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28955" y="2687955"/>
            <a:ext cx="327914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5400" b="1">
                <a:solidFill>
                  <a:srgbClr val="CDA56A"/>
                </a:solidFill>
                <a:latin typeface="微软雅黑" charset="0"/>
                <a:ea typeface="微软雅黑" charset="0"/>
              </a:rPr>
              <a:t>红包设计</a:t>
            </a:r>
            <a:endParaRPr lang="zh-CN" altLang="en-US" sz="5400" b="1">
              <a:solidFill>
                <a:srgbClr val="CDA56A"/>
              </a:solidFill>
              <a:latin typeface="微软雅黑" charset="0"/>
              <a:ea typeface="微软雅黑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HiTeeth皓得适2022年元旦市场红包卡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15385" y="0"/>
            <a:ext cx="3388995" cy="68580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28955" y="2687955"/>
            <a:ext cx="327914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5400" b="1">
                <a:solidFill>
                  <a:srgbClr val="CDA56A"/>
                </a:solidFill>
                <a:latin typeface="微软雅黑" charset="0"/>
                <a:ea typeface="微软雅黑" charset="0"/>
              </a:rPr>
              <a:t>盲盒卡片</a:t>
            </a:r>
            <a:endParaRPr lang="zh-CN" altLang="en-US" sz="5400" b="1">
              <a:solidFill>
                <a:srgbClr val="CDA56A"/>
              </a:solidFill>
              <a:latin typeface="微软雅黑" charset="0"/>
              <a:ea typeface="微软雅黑" charset="0"/>
            </a:endParaRPr>
          </a:p>
        </p:txBody>
      </p:sp>
      <p:pic>
        <p:nvPicPr>
          <p:cNvPr id="3" name="图片 2" descr="HiTeeth皓得适2022年元旦市场红包卡片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88835" y="0"/>
            <a:ext cx="3396407" cy="6858000"/>
          </a:xfrm>
          <a:prstGeom prst="rect">
            <a:avLst/>
          </a:prstGeom>
        </p:spPr>
      </p:pic>
      <p:pic>
        <p:nvPicPr>
          <p:cNvPr id="5" name="图片 4" descr="HiTeeth皓得适2022年元旦市场红包卡片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88835" y="0"/>
            <a:ext cx="3396407" cy="6858000"/>
          </a:xfrm>
          <a:prstGeom prst="rect">
            <a:avLst/>
          </a:prstGeom>
        </p:spPr>
      </p:pic>
      <p:pic>
        <p:nvPicPr>
          <p:cNvPr id="6" name="图片 5" descr="HiTeeth皓得适2022年元旦市场红包卡片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92010" y="0"/>
            <a:ext cx="3389618" cy="6858000"/>
          </a:xfrm>
          <a:prstGeom prst="rect">
            <a:avLst/>
          </a:prstGeom>
        </p:spPr>
      </p:pic>
      <p:pic>
        <p:nvPicPr>
          <p:cNvPr id="7" name="图片 6" descr="HiTeeth皓得适2022年元旦市场红包卡片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88835" y="0"/>
            <a:ext cx="3396407" cy="6858000"/>
          </a:xfrm>
          <a:prstGeom prst="rect">
            <a:avLst/>
          </a:prstGeom>
        </p:spPr>
      </p:pic>
      <p:pic>
        <p:nvPicPr>
          <p:cNvPr id="8" name="图片 7" descr="HiTeeth皓得适2022年元旦市场红包卡片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188835" y="0"/>
            <a:ext cx="3396407" cy="6858000"/>
          </a:xfrm>
          <a:prstGeom prst="rect">
            <a:avLst/>
          </a:prstGeom>
        </p:spPr>
      </p:pic>
      <p:pic>
        <p:nvPicPr>
          <p:cNvPr id="9" name="图片 8" descr="HiTeeth皓得适2022年元旦市场红包卡片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188835" y="0"/>
            <a:ext cx="3396407" cy="6858000"/>
          </a:xfrm>
          <a:prstGeom prst="rect">
            <a:avLst/>
          </a:prstGeom>
        </p:spPr>
      </p:pic>
      <p:pic>
        <p:nvPicPr>
          <p:cNvPr id="10" name="图片 9" descr="HiTeeth皓得适2022年元旦市场红包卡片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188835" y="0"/>
            <a:ext cx="3396407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68325" y="2272665"/>
            <a:ext cx="993394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b="1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微软雅黑" charset="0"/>
                <a:ea typeface="微软雅黑" charset="0"/>
                <a:cs typeface="微软雅黑" charset="0"/>
              </a:rPr>
              <a:t>新年活动的所有海报、红包、卡片均已设计好，</a:t>
            </a:r>
            <a:endParaRPr lang="zh-CN" altLang="en-US" sz="2800" b="1">
              <a:gradFill>
                <a:gsLst>
                  <a:gs pos="0">
                    <a:srgbClr val="FE4444"/>
                  </a:gs>
                  <a:gs pos="100000">
                    <a:srgbClr val="832B2B"/>
                  </a:gs>
                </a:gsLst>
                <a:lin scaled="0"/>
              </a:gradFill>
              <a:latin typeface="微软雅黑" charset="0"/>
              <a:ea typeface="微软雅黑" charset="0"/>
              <a:cs typeface="微软雅黑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800" b="1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微软雅黑" charset="0"/>
                <a:ea typeface="微软雅黑" charset="0"/>
                <a:cs typeface="微软雅黑" charset="0"/>
              </a:rPr>
              <a:t>请有需要的机构联系皓得适销售</a:t>
            </a:r>
            <a:r>
              <a:rPr lang="en-US" altLang="zh-CN" sz="2800" b="1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微软雅黑" charset="0"/>
                <a:ea typeface="微软雅黑" charset="0"/>
                <a:cs typeface="微软雅黑" charset="0"/>
              </a:rPr>
              <a:t>/</a:t>
            </a:r>
            <a:r>
              <a:rPr lang="zh-CN" altLang="en-US" sz="2800" b="1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微软雅黑" charset="0"/>
                <a:ea typeface="微软雅黑" charset="0"/>
                <a:cs typeface="微软雅黑" charset="0"/>
              </a:rPr>
              <a:t>代理商，领取图片及源文件。</a:t>
            </a:r>
            <a:endParaRPr lang="zh-CN" altLang="en-US" sz="2800" b="1">
              <a:gradFill>
                <a:gsLst>
                  <a:gs pos="0">
                    <a:srgbClr val="FE4444"/>
                  </a:gs>
                  <a:gs pos="100000">
                    <a:srgbClr val="832B2B"/>
                  </a:gs>
                </a:gsLst>
                <a:lin scaled="0"/>
              </a:gradFill>
              <a:latin typeface="微软雅黑" charset="0"/>
              <a:ea typeface="微软雅黑" charset="0"/>
              <a:cs typeface="微软雅黑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375</Words>
  <Application>WPS 演示</Application>
  <PresentationFormat>宽屏</PresentationFormat>
  <Paragraphs>34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2" baseType="lpstr">
      <vt:lpstr>Arial</vt:lpstr>
      <vt:lpstr>方正书宋_GBK</vt:lpstr>
      <vt:lpstr>Wingdings</vt:lpstr>
      <vt:lpstr>微软雅黑</vt:lpstr>
      <vt:lpstr>汉仪旗黑</vt:lpstr>
      <vt:lpstr>宋体</vt:lpstr>
      <vt:lpstr>Arial Unicode MS</vt:lpstr>
      <vt:lpstr>等线</vt:lpstr>
      <vt:lpstr>苹方-简</vt:lpstr>
      <vt:lpstr>等线 Light</vt:lpstr>
      <vt:lpstr>Calibri</vt:lpstr>
      <vt:lpstr>Helvetica Neue</vt:lpstr>
      <vt:lpstr>宋体-简</vt:lpstr>
      <vt:lpstr>微软雅黑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Office User</dc:creator>
  <cp:lastModifiedBy>chao.z</cp:lastModifiedBy>
  <cp:revision>3</cp:revision>
  <dcterms:created xsi:type="dcterms:W3CDTF">2021-12-23T01:57:09Z</dcterms:created>
  <dcterms:modified xsi:type="dcterms:W3CDTF">2021-12-23T01:57:09Z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2052-3.9.6.6441</vt:lpwstr>
  </property>
</Properties>
</file>